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3" r:id="rId4"/>
    <p:sldId id="264" r:id="rId5"/>
    <p:sldId id="261" r:id="rId6"/>
    <p:sldId id="265" r:id="rId7"/>
    <p:sldId id="27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B0"/>
    <a:srgbClr val="F2F2F2"/>
    <a:srgbClr val="004600"/>
    <a:srgbClr val="D21242"/>
    <a:srgbClr val="FF8A15"/>
    <a:srgbClr val="3E1F00"/>
    <a:srgbClr val="808080"/>
    <a:srgbClr val="45556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815" autoAdjust="0"/>
    <p:restoredTop sz="99263" autoAdjust="0"/>
  </p:normalViewPr>
  <p:slideViewPr>
    <p:cSldViewPr>
      <p:cViewPr>
        <p:scale>
          <a:sx n="90" d="100"/>
          <a:sy n="90" d="100"/>
        </p:scale>
        <p:origin x="-2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EB70B3E-08BC-4B44-9B15-949C78C3D5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9B61BB9-5430-4176-8B34-B699E7D72D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FA65-442A-4613-8106-45824D6C2B74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D58D6-8BE7-4CEB-B132-AFFACF921025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1BB9-5430-4176-8B34-B699E7D72D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533400"/>
          </a:xfrm>
          <a:prstGeom prst="rect">
            <a:avLst/>
          </a:prstGeom>
          <a:solidFill>
            <a:srgbClr val="2C46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0" y="3406775"/>
            <a:ext cx="5029200" cy="1470025"/>
          </a:xfrm>
        </p:spPr>
        <p:txBody>
          <a:bodyPr/>
          <a:lstStyle>
            <a:lvl1pPr>
              <a:defRPr sz="2800">
                <a:solidFill>
                  <a:srgbClr val="008AB0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070225" y="2286000"/>
            <a:ext cx="0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0" y="2239963"/>
            <a:ext cx="9144000" cy="0"/>
          </a:xfrm>
          <a:prstGeom prst="line">
            <a:avLst/>
          </a:prstGeom>
          <a:noFill/>
          <a:ln w="19050">
            <a:solidFill>
              <a:srgbClr val="008A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92" name="Picture 8" descr="Partners Founded B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1387475"/>
            <a:ext cx="6778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D332E-8167-4AAC-9922-C869FFE25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E5AFE4-E48D-4FB7-808C-E3F091F98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FCB46-1EF9-4576-A3CE-46377C4A0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3147F9-E09E-4A8C-9834-FC9E6734C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7D4978-AB8C-4503-976E-966EFD23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A2E6F-24E9-4D70-8FC1-862DF5C20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19E57D-34B5-4ED0-A748-850AFBA3A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8F6D6-7AEA-4128-B607-0D2C80EE2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1E181-F450-4DF8-9EE1-DBDB9E598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702425"/>
            <a:ext cx="990600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E87AB9-EA1D-4759-9BFE-29EF9CE88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2C46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0" y="715963"/>
            <a:ext cx="9144000" cy="0"/>
          </a:xfrm>
          <a:prstGeom prst="line">
            <a:avLst/>
          </a:prstGeom>
          <a:noFill/>
          <a:ln w="19050">
            <a:solidFill>
              <a:srgbClr val="008A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38138" y="0"/>
            <a:ext cx="0" cy="686435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89725"/>
            <a:ext cx="304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fld id="{36A078F1-99D8-444E-A80C-ED216448C5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6701552"/>
            <a:ext cx="35052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eaLnBrk="0" hangingPunct="0"/>
            <a:r>
              <a:rPr lang="en-US" sz="800" b="0" baseline="0" dirty="0" smtClean="0">
                <a:solidFill>
                  <a:srgbClr val="333333"/>
                </a:solidFill>
                <a:latin typeface="Palatino Linotype" pitchFamily="18" charset="0"/>
              </a:rPr>
              <a:t>Climate and Health </a:t>
            </a:r>
            <a:r>
              <a:rPr lang="en-US" sz="800" b="0" baseline="0" dirty="0" err="1" smtClean="0">
                <a:solidFill>
                  <a:srgbClr val="333333"/>
                </a:solidFill>
                <a:latin typeface="Palatino Linotype" pitchFamily="18" charset="0"/>
              </a:rPr>
              <a:t>Summit_December</a:t>
            </a:r>
            <a:r>
              <a:rPr lang="en-US" sz="800" b="0" baseline="0" dirty="0" smtClean="0">
                <a:solidFill>
                  <a:srgbClr val="333333"/>
                </a:solidFill>
                <a:latin typeface="Palatino Linotype" pitchFamily="18" charset="0"/>
              </a:rPr>
              <a:t> 5, 2015</a:t>
            </a:r>
            <a:endParaRPr lang="en-US" sz="800" b="0" dirty="0">
              <a:solidFill>
                <a:srgbClr val="333333"/>
              </a:solidFill>
              <a:latin typeface="Palatino Linotype" pitchFamily="18" charset="0"/>
            </a:endParaRPr>
          </a:p>
        </p:txBody>
      </p:sp>
      <p:pic>
        <p:nvPicPr>
          <p:cNvPr id="15372" name="Picture 12" descr="Partners Founded By_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5275" y="6553200"/>
            <a:ext cx="2270125" cy="2746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3657600"/>
            <a:ext cx="5029200" cy="1524000"/>
          </a:xfrm>
        </p:spPr>
        <p:txBody>
          <a:bodyPr/>
          <a:lstStyle/>
          <a:p>
            <a:r>
              <a:rPr lang="en-US" dirty="0" smtClean="0"/>
              <a:t>Climate and Health Summit, </a:t>
            </a:r>
            <a:br>
              <a:rPr lang="en-US" dirty="0" smtClean="0"/>
            </a:br>
            <a:r>
              <a:rPr lang="en-US" dirty="0" smtClean="0"/>
              <a:t>Paris, France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5, 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1EF09-3BDA-4C5C-BDB1-F861E5951FF7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HealthCare</a:t>
            </a:r>
            <a:endParaRPr lang="en-US" dirty="0"/>
          </a:p>
        </p:txBody>
      </p:sp>
      <p:pic>
        <p:nvPicPr>
          <p:cNvPr id="6" name="Picture 2" descr="C:\Users\jnm0\AppData\Local\Microsoft\Windows\Temporary Internet Files\Content.Outlook\I2C54S0Z\PHS_Facil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9" y="838200"/>
            <a:ext cx="7586663" cy="5692231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95528" y="850392"/>
            <a:ext cx="3429000" cy="1384995"/>
          </a:xfrm>
          <a:prstGeom prst="rect">
            <a:avLst/>
          </a:prstGeom>
          <a:solidFill>
            <a:srgbClr val="FFFFFF">
              <a:alpha val="60000"/>
            </a:srgbClr>
          </a:solidFill>
          <a:ln w="15875" cap="rnd" cmpd="sng">
            <a:solidFill>
              <a:srgbClr val="027492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/>
              <a:t>4M OUTPATIENT </a:t>
            </a:r>
            <a:r>
              <a:rPr lang="en-US" sz="1050" b="1" dirty="0" smtClean="0"/>
              <a:t>VISITS</a:t>
            </a:r>
          </a:p>
          <a:p>
            <a:pPr>
              <a:spcBef>
                <a:spcPct val="50000"/>
              </a:spcBef>
            </a:pPr>
            <a:r>
              <a:rPr lang="en-US" sz="1050" b="1" dirty="0" smtClean="0"/>
              <a:t>150,000 </a:t>
            </a:r>
            <a:r>
              <a:rPr lang="en-US" sz="1050" b="1" dirty="0"/>
              <a:t>INPATIENT STAYS </a:t>
            </a:r>
          </a:p>
          <a:p>
            <a:pPr>
              <a:spcBef>
                <a:spcPct val="50000"/>
              </a:spcBef>
            </a:pPr>
            <a:r>
              <a:rPr lang="en-US" sz="1050" b="1" dirty="0" smtClean="0"/>
              <a:t>60,000 </a:t>
            </a:r>
            <a:r>
              <a:rPr lang="en-US" sz="1050" b="1" dirty="0"/>
              <a:t>EMPLOYEES</a:t>
            </a:r>
          </a:p>
          <a:p>
            <a:pPr>
              <a:spcBef>
                <a:spcPct val="50000"/>
              </a:spcBef>
            </a:pPr>
            <a:r>
              <a:rPr lang="en-US" sz="1050" b="1" dirty="0" smtClean="0"/>
              <a:t>17.3M </a:t>
            </a:r>
            <a:r>
              <a:rPr lang="en-US" sz="1050" b="1" dirty="0"/>
              <a:t>SQUARE FEET OF OWNED/LEASED SPACE</a:t>
            </a:r>
          </a:p>
          <a:p>
            <a:pPr>
              <a:spcBef>
                <a:spcPct val="50000"/>
              </a:spcBef>
            </a:pPr>
            <a:r>
              <a:rPr lang="en-US" sz="1050" b="1" dirty="0"/>
              <a:t>PRIMARY TEACHING AFFILIATE OF HARVARD MEDICAL </a:t>
            </a:r>
            <a:r>
              <a:rPr lang="en-US" sz="1050" b="1" dirty="0" smtClean="0"/>
              <a:t>SCHOOL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CB46-1EF9-4576-A3CE-46377C4A007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81000" y="838200"/>
          <a:ext cx="86868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64008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 containment - high performance facilities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New buildings - lower energy, improved indoor air quality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Brigham and Women’s Hospital </a:t>
                      </a:r>
                    </a:p>
                    <a:p>
                      <a:pPr algn="ctr"/>
                      <a:r>
                        <a:rPr lang="en-US" sz="1100" b="1" dirty="0" smtClean="0"/>
                        <a:t>Shapiro Cardiovascular Center</a:t>
                      </a:r>
                    </a:p>
                    <a:p>
                      <a:pPr algn="ctr"/>
                      <a:endParaRPr lang="en-US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Martha’s Vineyard Hospital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Massachusetts General Hospital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Lunder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Spaulding Rehabilitation Hospital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Charlestown Navy Yard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North Shore </a:t>
                      </a:r>
                    </a:p>
                    <a:p>
                      <a:pPr algn="ctr"/>
                      <a:r>
                        <a:rPr lang="en-US" sz="1100" b="1" dirty="0" smtClean="0"/>
                        <a:t>Medical Center </a:t>
                      </a:r>
                    </a:p>
                    <a:p>
                      <a:pPr algn="ctr"/>
                      <a:r>
                        <a:rPr lang="en-US" sz="1100" b="1" dirty="0" smtClean="0"/>
                        <a:t>(North Shore Central</a:t>
                      </a:r>
                      <a:r>
                        <a:rPr lang="en-US" sz="1100" b="1" baseline="0" dirty="0" smtClean="0"/>
                        <a:t> Utility Plant)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136 beds</a:t>
                      </a:r>
                    </a:p>
                    <a:p>
                      <a:r>
                        <a:rPr lang="en-US" sz="1200" dirty="0" smtClean="0"/>
                        <a:t>LEED Silver 2008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r>
                        <a:rPr lang="en-US" sz="1200" baseline="0" dirty="0" smtClean="0"/>
                        <a:t> beds</a:t>
                      </a:r>
                    </a:p>
                    <a:p>
                      <a:r>
                        <a:rPr lang="en-US" sz="1200" baseline="0" dirty="0" smtClean="0"/>
                        <a:t>LEED Gold 2010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150 beds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LEED Gold 2011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132 beds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LEED Gold 2013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Combined Heat and Power</a:t>
                      </a:r>
                      <a:r>
                        <a:rPr lang="en-US" sz="1200" baseline="0" dirty="0" smtClean="0"/>
                        <a:t> System that provides steam, heat, hot water, sterilization, and electricity for all 640,00 square feet (465 beds)</a:t>
                      </a:r>
                    </a:p>
                    <a:p>
                      <a:r>
                        <a:rPr lang="en-US" sz="1200" baseline="0" dirty="0" smtClean="0"/>
                        <a:t>LEED Gold 2014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1.5 million sq. ft. 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of LEED Silver and Gold facilities built since 2008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Energy efficiency up to 32% better than ASHRAE 90.1 2007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4" name="Picture 33" descr="Central Utility Plant, North Shore Medical Center - Salem, MA"/>
          <p:cNvPicPr/>
          <p:nvPr/>
        </p:nvPicPr>
        <p:blipFill>
          <a:blip r:embed="rId2" cstate="print"/>
          <a:srcRect l="15625" r="9375"/>
          <a:stretch>
            <a:fillRect/>
          </a:stretch>
        </p:blipFill>
        <p:spPr bwMode="auto">
          <a:xfrm>
            <a:off x="7162800" y="40386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BWH_Shapiro.jpg"/>
          <p:cNvPicPr>
            <a:picLocks noChangeAspect="1"/>
          </p:cNvPicPr>
          <p:nvPr/>
        </p:nvPicPr>
        <p:blipFill rotWithShape="1">
          <a:blip r:embed="rId3" cstate="print"/>
          <a:srcRect l="11690" t="3333" r="15111" b="6666"/>
          <a:stretch/>
        </p:blipFill>
        <p:spPr>
          <a:xfrm>
            <a:off x="381000" y="4038600"/>
            <a:ext cx="1752600" cy="1676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 descr="Lunder_ext1.jpg"/>
          <p:cNvPicPr>
            <a:picLocks noChangeAspect="1"/>
          </p:cNvPicPr>
          <p:nvPr/>
        </p:nvPicPr>
        <p:blipFill rotWithShape="1">
          <a:blip r:embed="rId4" cstate="print"/>
          <a:srcRect b="3714"/>
          <a:stretch/>
        </p:blipFill>
        <p:spPr>
          <a:xfrm>
            <a:off x="3810000" y="4038600"/>
            <a:ext cx="1796209" cy="1676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Picture 36" descr="2013AG12.422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6610" r="14069"/>
          <a:stretch/>
        </p:blipFill>
        <p:spPr>
          <a:xfrm>
            <a:off x="5562600" y="4038600"/>
            <a:ext cx="1700784" cy="16733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yui_3_5_1_2_1436994262681_693" descr="http://www.greenroofs.com/blog/wp-content/uploads/2011/12/MarthasVineyardHospital71.gif"/>
          <p:cNvPicPr/>
          <p:nvPr/>
        </p:nvPicPr>
        <p:blipFill>
          <a:blip r:embed="rId6" cstate="print"/>
          <a:srcRect l="11069" r="19744"/>
          <a:stretch>
            <a:fillRect/>
          </a:stretch>
        </p:blipFill>
        <p:spPr bwMode="auto">
          <a:xfrm>
            <a:off x="2133600" y="4041648"/>
            <a:ext cx="1746504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Strategy-1st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CB46-1EF9-4576-A3CE-46377C4A00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90600" y="773113"/>
            <a:ext cx="2971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n-lt"/>
                <a:ea typeface="+mn-ea"/>
              </a:rPr>
              <a:t>Patient and Employees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0625" y="773113"/>
            <a:ext cx="2819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n-lt"/>
                <a:ea typeface="+mn-ea"/>
              </a:rPr>
              <a:t>Healthy Environment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773113"/>
            <a:ext cx="190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n-lt"/>
                <a:ea typeface="+mn-ea"/>
              </a:rPr>
              <a:t>Resources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57200" y="1143000"/>
          <a:ext cx="8613648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6"/>
                <a:gridCol w="2615184"/>
                <a:gridCol w="2615184"/>
                <a:gridCol w="2615184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Partners recognized as an aspirational brand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High quality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professional care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Employee, patient and community engagement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Support and maintain a safe and healthy environment for our neighborhoods and future generations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Manage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costs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and</a:t>
                      </a: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 leverage resources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Return on investment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Management of social and environmental risk for a competitive advantage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57200" y="2632710"/>
          <a:ext cx="86136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6"/>
                <a:gridCol w="2615184"/>
                <a:gridCol w="2615184"/>
                <a:gridCol w="2615184"/>
              </a:tblGrid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19063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and Collaboration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Develop and strengthen relationships with entities and departmental stakeholders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Provide advice and support in designing and implementing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19063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Develop an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empowered workforce and a culture embedded with sustainable principles</a:t>
                      </a:r>
                      <a:endParaRPr lang="en-US" sz="13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Leverage technology, tools, and information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19063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 and Opportunities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Integrate programs with clinical and operational activities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Pilot programs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Standard specifications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533900"/>
          <a:ext cx="8613648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6"/>
                <a:gridCol w="2615184"/>
                <a:gridCol w="2615184"/>
                <a:gridCol w="2615184"/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Tasks &amp; Deliverables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Program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Leadership and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Policies, templates and processes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Communications, training and development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Audit, review and report performance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Environmental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Greenhouse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gas emissions</a:t>
                      </a:r>
                      <a:endParaRPr lang="en-US" sz="13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Energy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Waste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Water management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Chemicals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Environmentally</a:t>
                      </a:r>
                      <a:r>
                        <a:rPr lang="en-US" sz="1350" b="0" baseline="0" dirty="0" smtClean="0">
                          <a:solidFill>
                            <a:schemeClr val="tx1"/>
                          </a:solidFill>
                        </a:rPr>
                        <a:t> preferred purchasing policy</a:t>
                      </a:r>
                      <a:endParaRPr lang="en-US" sz="13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Innovation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Research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Stakeholder partnerships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350" b="0" dirty="0" smtClean="0">
                          <a:solidFill>
                            <a:schemeClr val="tx1"/>
                          </a:solidFill>
                        </a:rPr>
                        <a:t>Sustainable development within healthcare (Food, Nutrition, exercise…)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Up Arrow 12"/>
          <p:cNvSpPr>
            <a:spLocks noChangeArrowheads="1"/>
          </p:cNvSpPr>
          <p:nvPr/>
        </p:nvSpPr>
        <p:spPr bwMode="auto">
          <a:xfrm>
            <a:off x="1600200" y="1143000"/>
            <a:ext cx="1752600" cy="5334000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C00000">
              <a:alpha val="10196"/>
            </a:srgbClr>
          </a:solidFill>
          <a:ln w="254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buFont typeface="Arial" pitchFamily="34" charset="0"/>
              <a:buChar char="•"/>
            </a:pPr>
            <a:endParaRPr lang="en-US" sz="1100"/>
          </a:p>
        </p:txBody>
      </p:sp>
      <p:sp>
        <p:nvSpPr>
          <p:cNvPr id="31" name="Up Arrow 13"/>
          <p:cNvSpPr>
            <a:spLocks noChangeArrowheads="1"/>
          </p:cNvSpPr>
          <p:nvPr/>
        </p:nvSpPr>
        <p:spPr bwMode="auto">
          <a:xfrm>
            <a:off x="4229100" y="1143000"/>
            <a:ext cx="1752600" cy="5334000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C00000">
              <a:alpha val="10196"/>
            </a:srgbClr>
          </a:solidFill>
          <a:ln w="254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buFont typeface="Arial" pitchFamily="34" charset="0"/>
              <a:buChar char="•"/>
            </a:pPr>
            <a:endParaRPr lang="en-US" sz="1100"/>
          </a:p>
        </p:txBody>
      </p:sp>
      <p:sp>
        <p:nvSpPr>
          <p:cNvPr id="32" name="Up Arrow 14"/>
          <p:cNvSpPr>
            <a:spLocks noChangeArrowheads="1"/>
          </p:cNvSpPr>
          <p:nvPr/>
        </p:nvSpPr>
        <p:spPr bwMode="auto">
          <a:xfrm>
            <a:off x="6858000" y="1066800"/>
            <a:ext cx="1752600" cy="5334000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C00000">
              <a:alpha val="10196"/>
            </a:srgbClr>
          </a:solidFill>
          <a:ln w="254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buFont typeface="Arial" pitchFamily="34" charset="0"/>
              <a:buChar char="•"/>
            </a:pP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Spaulding Rehabilitation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85" y="4038600"/>
            <a:ext cx="8619015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Spaulding Rehabilitation Hospital is located in the Charlestown Navy Yard on a revitalized brownfield site.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landmark project embodies the Partners HealthCare mission of holistic wellness, including the buildings we occupy.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CB46-1EF9-4576-A3CE-46377C4A00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 descr="C:\Users\mln13\AppData\Local\Microsoft\Windows\Temporary Internet Files\Content.Outlook\1MDSHC83\8854-221_DSC4631WA - Copy.jpg"/>
          <p:cNvPicPr>
            <a:picLocks noChangeAspect="1" noChangeArrowheads="1"/>
          </p:cNvPicPr>
          <p:nvPr/>
        </p:nvPicPr>
        <p:blipFill>
          <a:blip r:embed="rId3" cstate="print"/>
          <a:srcRect t="22715" b="22715"/>
          <a:stretch>
            <a:fillRect/>
          </a:stretch>
        </p:blipFill>
        <p:spPr bwMode="auto">
          <a:xfrm>
            <a:off x="568833" y="990600"/>
            <a:ext cx="800633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-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CB46-1EF9-4576-A3CE-46377C4A00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620" y="916954"/>
            <a:ext cx="6147495" cy="5008460"/>
          </a:xfrm>
          <a:prstGeom prst="rect">
            <a:avLst/>
          </a:prstGeom>
          <a:solidFill>
            <a:srgbClr val="008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71480" y="2065169"/>
            <a:ext cx="2238937" cy="1913129"/>
            <a:chOff x="4711738" y="1152150"/>
            <a:chExt cx="2238937" cy="1913129"/>
          </a:xfrm>
        </p:grpSpPr>
        <p:sp>
          <p:nvSpPr>
            <p:cNvPr id="7" name="TextBox 6"/>
            <p:cNvSpPr txBox="1"/>
            <p:nvPr/>
          </p:nvSpPr>
          <p:spPr>
            <a:xfrm>
              <a:off x="4711738" y="1152150"/>
              <a:ext cx="176959" cy="1638468"/>
            </a:xfrm>
            <a:prstGeom prst="rect">
              <a:avLst/>
            </a:prstGeom>
            <a:noFill/>
          </p:spPr>
          <p:txBody>
            <a:bodyPr vert="vert270" wrap="square" lIns="26664" tIns="13332" rIns="26664" bIns="13332" rtlCol="0">
              <a:spAutoFit/>
            </a:bodyPr>
            <a:lstStyle/>
            <a:p>
              <a:r>
                <a:rPr lang="en-US" sz="800" dirty="0" smtClean="0"/>
                <a:t> Low       Medium      High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0637" y="2849880"/>
              <a:ext cx="2040038" cy="215399"/>
            </a:xfrm>
            <a:prstGeom prst="rect">
              <a:avLst/>
            </a:prstGeom>
            <a:noFill/>
          </p:spPr>
          <p:txBody>
            <a:bodyPr wrap="square" lIns="91394" tIns="45698" rIns="91394" bIns="45698" rtlCol="0">
              <a:spAutoFit/>
            </a:bodyPr>
            <a:lstStyle/>
            <a:p>
              <a:r>
                <a:rPr lang="en-US" sz="800" dirty="0" smtClean="0"/>
                <a:t>Low        Medium     High     Very High</a:t>
              </a:r>
              <a:endParaRPr lang="en-US" sz="800" dirty="0"/>
            </a:p>
          </p:txBody>
        </p:sp>
        <p:grpSp>
          <p:nvGrpSpPr>
            <p:cNvPr id="9" name="Group 26"/>
            <p:cNvGrpSpPr/>
            <p:nvPr/>
          </p:nvGrpSpPr>
          <p:grpSpPr>
            <a:xfrm>
              <a:off x="4881381" y="1517605"/>
              <a:ext cx="1821480" cy="1366110"/>
              <a:chOff x="4572000" y="3429000"/>
              <a:chExt cx="1821480" cy="136611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72000" y="3429000"/>
                <a:ext cx="455370" cy="4553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000" y="3884370"/>
                <a:ext cx="455370" cy="45537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72000" y="4339740"/>
                <a:ext cx="455370" cy="45537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27370" y="3429000"/>
                <a:ext cx="455370" cy="45537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27370" y="3884370"/>
                <a:ext cx="455370" cy="4553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27370" y="4339740"/>
                <a:ext cx="455370" cy="45537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82740" y="3429000"/>
                <a:ext cx="455370" cy="45537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82740" y="3884370"/>
                <a:ext cx="455370" cy="45537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82740" y="4339740"/>
                <a:ext cx="455370" cy="4553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8110" y="3429000"/>
                <a:ext cx="455370" cy="45537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38110" y="3884370"/>
                <a:ext cx="455370" cy="45537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938110" y="4339740"/>
                <a:ext cx="455370" cy="45537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4877115" y="1167539"/>
              <a:ext cx="1821480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4" tIns="45698" rIns="91394" bIns="4569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/>
                <a:t>Prioritize Risk</a:t>
              </a:r>
              <a:endParaRPr lang="en-US" sz="1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1133" y="2065169"/>
            <a:ext cx="2118067" cy="1902476"/>
            <a:chOff x="572253" y="4545373"/>
            <a:chExt cx="1880498" cy="1902476"/>
          </a:xfrm>
        </p:grpSpPr>
        <p:pic>
          <p:nvPicPr>
            <p:cNvPr id="24" name="Picture 2" descr="H:\_clients\Partners Healthcare\SSOs\PHC Strategic Resiliency Plan\0 interview\images\AdaptationStrategie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18" y="4545373"/>
              <a:ext cx="1877333" cy="190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572253" y="5178778"/>
              <a:ext cx="1572768" cy="76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4" tIns="45698" rIns="91394" bIns="4569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200" dirty="0" smtClean="0">
                  <a:solidFill>
                    <a:schemeClr val="bg1"/>
                  </a:solidFill>
                </a:rPr>
                <a:t>Adaptation Strategies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2054" y="2065169"/>
            <a:ext cx="2279905" cy="1887348"/>
            <a:chOff x="-95708" y="-346278"/>
            <a:chExt cx="2279905" cy="1887348"/>
          </a:xfrm>
        </p:grpSpPr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" contrast="-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051914" cy="154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-95708" y="-346278"/>
              <a:ext cx="22799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4" tIns="45698" rIns="91394" bIns="4569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Climate Scenarios</a:t>
              </a:r>
              <a:endParaRPr lang="en-US" sz="1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43504" y="4146405"/>
            <a:ext cx="3133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Identify Critical Facilities and Operations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Vulnerability &amp; Risk Assessment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Prioritize Need Across System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580925" y="4146405"/>
            <a:ext cx="2468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Facility Resilience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Short-term Adaptation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Operations Impact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Capital Prioritization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Long-term Adaptation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025" y="4146405"/>
            <a:ext cx="23499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Implications</a:t>
            </a:r>
          </a:p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/>
              <a:t>Time Horizons</a:t>
            </a:r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90716" y="1295183"/>
            <a:ext cx="1022580" cy="459971"/>
            <a:chOff x="1033645" y="1139659"/>
            <a:chExt cx="1022580" cy="459971"/>
          </a:xfrm>
        </p:grpSpPr>
        <p:sp>
          <p:nvSpPr>
            <p:cNvPr id="32" name="Rounded Rectangle 31"/>
            <p:cNvSpPr/>
            <p:nvPr/>
          </p:nvSpPr>
          <p:spPr>
            <a:xfrm>
              <a:off x="1084546" y="1139659"/>
              <a:ext cx="920778" cy="45997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3645" y="1200367"/>
              <a:ext cx="1022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dirty="0" smtClean="0"/>
                <a:t>STEP 1</a:t>
              </a:r>
              <a:endParaRPr lang="en-US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79658" y="1295183"/>
            <a:ext cx="1022580" cy="459971"/>
            <a:chOff x="4221345" y="1139655"/>
            <a:chExt cx="1022580" cy="459971"/>
          </a:xfrm>
        </p:grpSpPr>
        <p:sp>
          <p:nvSpPr>
            <p:cNvPr id="34" name="Rounded Rectangle 33"/>
            <p:cNvSpPr/>
            <p:nvPr/>
          </p:nvSpPr>
          <p:spPr>
            <a:xfrm>
              <a:off x="4272246" y="1139655"/>
              <a:ext cx="920778" cy="45997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1345" y="1200363"/>
              <a:ext cx="1022580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dirty="0" smtClean="0"/>
                <a:t>STEP 2</a:t>
              </a:r>
              <a:endParaRPr lang="en-US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64299" y="1295183"/>
            <a:ext cx="1022580" cy="459971"/>
            <a:chOff x="7264299" y="990600"/>
            <a:chExt cx="1022580" cy="459971"/>
          </a:xfrm>
        </p:grpSpPr>
        <p:sp>
          <p:nvSpPr>
            <p:cNvPr id="36" name="Rounded Rectangle 35"/>
            <p:cNvSpPr/>
            <p:nvPr/>
          </p:nvSpPr>
          <p:spPr>
            <a:xfrm>
              <a:off x="7315200" y="990600"/>
              <a:ext cx="920778" cy="459971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64299" y="1051308"/>
              <a:ext cx="1022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dirty="0" smtClean="0"/>
                <a:t>STEP 3</a:t>
              </a:r>
              <a:endParaRPr lang="en-US" sz="1600" dirty="0"/>
            </a:p>
          </p:txBody>
        </p:sp>
      </p:grpSp>
      <p:sp>
        <p:nvSpPr>
          <p:cNvPr id="38" name="TextBox 5"/>
          <p:cNvSpPr txBox="1"/>
          <p:nvPr/>
        </p:nvSpPr>
        <p:spPr>
          <a:xfrm>
            <a:off x="2613784" y="596842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Phase 1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8782" y="596842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Phase 2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100" dirty="0" smtClean="0"/>
              <a:t>Monica Nakielski, Program Manager Sustainable Initiatives</a:t>
            </a:r>
          </a:p>
          <a:p>
            <a:pPr>
              <a:buNone/>
            </a:pPr>
            <a:r>
              <a:rPr lang="en-US" sz="2100" dirty="0" smtClean="0"/>
              <a:t>Partners HealthCare</a:t>
            </a:r>
          </a:p>
          <a:p>
            <a:pPr>
              <a:buNone/>
            </a:pPr>
            <a:r>
              <a:rPr lang="en-US" sz="2100" dirty="0" smtClean="0"/>
              <a:t>mnakielski@partners.org</a:t>
            </a:r>
          </a:p>
          <a:p>
            <a:pPr>
              <a:buNone/>
            </a:pPr>
            <a:r>
              <a:rPr lang="en-US" sz="2100" dirty="0" smtClean="0"/>
              <a:t>(617)-643-7786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sz="2100" dirty="0" smtClean="0"/>
              <a:t>http://www.partners.org/Innovation-And-Leadership/Sustainability</a:t>
            </a:r>
          </a:p>
          <a:p>
            <a:pPr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CB46-1EF9-4576-A3CE-46377C4A00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tners Template 3_08.13.08">
  <a:themeElements>
    <a:clrScheme name="Partners Template 3_08.13.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tners Template 3_08.13.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tners Template 3_08.13.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3_08.13.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3_08.13.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3_08.13.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3_08.13.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3_08.13.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3_08.13.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Partners Template 3_08.13.08</Template>
  <TotalTime>1322</TotalTime>
  <Words>434</Words>
  <Application>Microsoft Office PowerPoint</Application>
  <PresentationFormat>On-screen Show (4:3)</PresentationFormat>
  <Paragraphs>112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Partners Template 3_08.13.08</vt:lpstr>
      <vt:lpstr>Climate and Health Summit,  Paris, France  December 5, 2015</vt:lpstr>
      <vt:lpstr>Partners HealthCare</vt:lpstr>
      <vt:lpstr>Sustainability History</vt:lpstr>
      <vt:lpstr>Sustainability Strategy-1st iteration</vt:lpstr>
      <vt:lpstr>Spaulding Rehabilitation Hospital</vt:lpstr>
      <vt:lpstr>Resiliency - The Process</vt:lpstr>
      <vt:lpstr>Thank you</vt:lpstr>
    </vt:vector>
  </TitlesOfParts>
  <Company>Partners HealthCare System,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Partners Information Systems</dc:creator>
  <cp:lastModifiedBy>Partners Information Systems</cp:lastModifiedBy>
  <cp:revision>81</cp:revision>
  <dcterms:created xsi:type="dcterms:W3CDTF">2010-04-07T20:38:06Z</dcterms:created>
  <dcterms:modified xsi:type="dcterms:W3CDTF">2015-12-02T15:52:35Z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1788105019</vt:i4>
  </property>
  <property fmtid="{D5CDD505-2E9C-101B-9397-08002B2CF9AE}" pid="3" name="_NewReviewCycle">
    <vt:lpwstr/>
  </property>
  <property fmtid="{D5CDD505-2E9C-101B-9397-08002B2CF9AE}" pid="4" name="_EmailSubject">
    <vt:lpwstr>Climate Summit - Climate Leadership in the Healthcare Sector</vt:lpwstr>
  </property>
  <property fmtid="{D5CDD505-2E9C-101B-9397-08002B2CF9AE}" pid="5" name="_AuthorEmail">
    <vt:lpwstr>MNAKIELSKI@PARTNERS.ORG</vt:lpwstr>
  </property>
  <property fmtid="{D5CDD505-2E9C-101B-9397-08002B2CF9AE}" pid="6" name="_AuthorEmailDisplayName">
    <vt:lpwstr>Nakielski, Monica L.</vt:lpwstr>
  </property>
</Properties>
</file>