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  <p:sldMasterId id="2147483732" r:id="rId2"/>
  </p:sldMasterIdLst>
  <p:notesMasterIdLst>
    <p:notesMasterId r:id="rId21"/>
  </p:notesMasterIdLst>
  <p:sldIdLst>
    <p:sldId id="652" r:id="rId3"/>
    <p:sldId id="643" r:id="rId4"/>
    <p:sldId id="338" r:id="rId5"/>
    <p:sldId id="271" r:id="rId6"/>
    <p:sldId id="593" r:id="rId7"/>
    <p:sldId id="594" r:id="rId8"/>
    <p:sldId id="468" r:id="rId9"/>
    <p:sldId id="467" r:id="rId10"/>
    <p:sldId id="466" r:id="rId11"/>
    <p:sldId id="493" r:id="rId12"/>
    <p:sldId id="595" r:id="rId13"/>
    <p:sldId id="596" r:id="rId14"/>
    <p:sldId id="597" r:id="rId15"/>
    <p:sldId id="598" r:id="rId16"/>
    <p:sldId id="649" r:id="rId17"/>
    <p:sldId id="650" r:id="rId18"/>
    <p:sldId id="651" r:id="rId19"/>
    <p:sldId id="64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760A"/>
    <a:srgbClr val="9FC9FF"/>
    <a:srgbClr val="BF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7990" autoAdjust="0"/>
  </p:normalViewPr>
  <p:slideViewPr>
    <p:cSldViewPr snapToGrid="0" snapToObjects="1">
      <p:cViewPr>
        <p:scale>
          <a:sx n="66" d="100"/>
          <a:sy n="66" d="100"/>
        </p:scale>
        <p:origin x="-1320" y="-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ichard\Downloads\Mobile%20phone%20and%20pico%20sales%20KH%2021.05.15.xlsx" TargetMode="External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strRef>
              <c:f>'[Chart in Microsoft PowerPoint]Sheet1'!$A$2:$B$82</c:f>
              <c:strCache>
                <c:ptCount val="78"/>
                <c:pt idx="0">
                  <c:v>2006</c:v>
                </c:pt>
                <c:pt idx="4">
                  <c:v> </c:v>
                </c:pt>
                <c:pt idx="8">
                  <c:v>2008</c:v>
                </c:pt>
                <c:pt idx="13">
                  <c:v> </c:v>
                </c:pt>
                <c:pt idx="18">
                  <c:v>2010</c:v>
                </c:pt>
                <c:pt idx="30">
                  <c:v>2011</c:v>
                </c:pt>
                <c:pt idx="42">
                  <c:v>2012</c:v>
                </c:pt>
                <c:pt idx="54">
                  <c:v>2013</c:v>
                </c:pt>
                <c:pt idx="66">
                  <c:v>2014</c:v>
                </c:pt>
                <c:pt idx="77">
                  <c:v>2015</c:v>
                </c:pt>
              </c:strCache>
            </c:strRef>
          </c:cat>
          <c:val>
            <c:numRef>
              <c:f>'[Chart in Microsoft PowerPoint]Sheet1'!$C$2:$C$82</c:f>
              <c:numCache>
                <c:formatCode>General</c:formatCode>
                <c:ptCount val="81"/>
                <c:pt idx="0">
                  <c:v>1.0</c:v>
                </c:pt>
                <c:pt idx="4">
                  <c:v>2.0</c:v>
                </c:pt>
                <c:pt idx="8">
                  <c:v>3.0</c:v>
                </c:pt>
                <c:pt idx="13" formatCode="#,##0">
                  <c:v>5059.0</c:v>
                </c:pt>
                <c:pt idx="18" formatCode="#,##0">
                  <c:v>5438.0</c:v>
                </c:pt>
                <c:pt idx="19" formatCode="#,##0">
                  <c:v>6013.0</c:v>
                </c:pt>
                <c:pt idx="20" formatCode="#,##0">
                  <c:v>6354.0</c:v>
                </c:pt>
                <c:pt idx="21" formatCode="#,##0">
                  <c:v>6695.0</c:v>
                </c:pt>
                <c:pt idx="22" formatCode="#,##0">
                  <c:v>7217.0</c:v>
                </c:pt>
                <c:pt idx="23" formatCode="#,##0">
                  <c:v>8018.0</c:v>
                </c:pt>
                <c:pt idx="24" formatCode="#,##0">
                  <c:v>8934.0</c:v>
                </c:pt>
                <c:pt idx="25" formatCode="#,##0">
                  <c:v>9655.0</c:v>
                </c:pt>
                <c:pt idx="26" formatCode="#,##0">
                  <c:v>10586.0</c:v>
                </c:pt>
                <c:pt idx="27" formatCode="#,##0">
                  <c:v>14841.0</c:v>
                </c:pt>
                <c:pt idx="28" formatCode="#,##0">
                  <c:v>15800.0</c:v>
                </c:pt>
                <c:pt idx="29" formatCode="#,##0">
                  <c:v>16273.0</c:v>
                </c:pt>
                <c:pt idx="30" formatCode="#,##0">
                  <c:v>16683.0</c:v>
                </c:pt>
                <c:pt idx="31" formatCode="#,##0">
                  <c:v>17444.0</c:v>
                </c:pt>
                <c:pt idx="32" formatCode="#,##0">
                  <c:v>17983.0</c:v>
                </c:pt>
                <c:pt idx="33" formatCode="#,##0">
                  <c:v>18443.0</c:v>
                </c:pt>
                <c:pt idx="34" formatCode="#,##0">
                  <c:v>19875.0</c:v>
                </c:pt>
                <c:pt idx="35" formatCode="#,##0">
                  <c:v>23756.0</c:v>
                </c:pt>
                <c:pt idx="36" formatCode="#,##0">
                  <c:v>25733.0</c:v>
                </c:pt>
                <c:pt idx="37" formatCode="#,##0">
                  <c:v>29999.0</c:v>
                </c:pt>
                <c:pt idx="38" formatCode="#,##0">
                  <c:v>33890.0</c:v>
                </c:pt>
                <c:pt idx="39" formatCode="#,##0">
                  <c:v>39121.0</c:v>
                </c:pt>
                <c:pt idx="40" formatCode="#,##0">
                  <c:v>45731.0</c:v>
                </c:pt>
                <c:pt idx="41" formatCode="#,##0">
                  <c:v>49052.0</c:v>
                </c:pt>
                <c:pt idx="42" formatCode="#,##0">
                  <c:v>50784.0</c:v>
                </c:pt>
                <c:pt idx="43" formatCode="#,##0">
                  <c:v>57685.0</c:v>
                </c:pt>
                <c:pt idx="44" formatCode="#,##0">
                  <c:v>69794.0</c:v>
                </c:pt>
                <c:pt idx="45" formatCode="#,##0">
                  <c:v>77155.0</c:v>
                </c:pt>
                <c:pt idx="46" formatCode="#,##0">
                  <c:v>98463.0</c:v>
                </c:pt>
                <c:pt idx="47" formatCode="#,##0">
                  <c:v>117367.0</c:v>
                </c:pt>
                <c:pt idx="48" formatCode="#,##0">
                  <c:v>144605.0</c:v>
                </c:pt>
                <c:pt idx="49" formatCode="#,##0">
                  <c:v>151204.0</c:v>
                </c:pt>
                <c:pt idx="50" formatCode="#,##0">
                  <c:v>168976.0</c:v>
                </c:pt>
                <c:pt idx="51" formatCode="#,##0">
                  <c:v>205452.0</c:v>
                </c:pt>
                <c:pt idx="52" formatCode="#,##0">
                  <c:v>252021.0</c:v>
                </c:pt>
                <c:pt idx="53" formatCode="#,##0">
                  <c:v>277076.0</c:v>
                </c:pt>
                <c:pt idx="54" formatCode="#,##0">
                  <c:v>294740.0</c:v>
                </c:pt>
                <c:pt idx="55" formatCode="#,##0">
                  <c:v>358475.0</c:v>
                </c:pt>
                <c:pt idx="56" formatCode="#,##0">
                  <c:v>408092.0</c:v>
                </c:pt>
                <c:pt idx="57" formatCode="#,##0">
                  <c:v>459086.0</c:v>
                </c:pt>
                <c:pt idx="58" formatCode="#,##0">
                  <c:v>517580.0</c:v>
                </c:pt>
                <c:pt idx="59" formatCode="#,##0">
                  <c:v>551998.0</c:v>
                </c:pt>
                <c:pt idx="60" formatCode="#,##0">
                  <c:v>596721.0</c:v>
                </c:pt>
                <c:pt idx="61" formatCode="#,##0">
                  <c:v>669988.0</c:v>
                </c:pt>
                <c:pt idx="62" formatCode="#,##0">
                  <c:v>697028.0</c:v>
                </c:pt>
                <c:pt idx="63" formatCode="#,##0">
                  <c:v>750638.0</c:v>
                </c:pt>
                <c:pt idx="64" formatCode="#,##0">
                  <c:v>820969.0</c:v>
                </c:pt>
                <c:pt idx="65" formatCode="#,##0">
                  <c:v>844092.0</c:v>
                </c:pt>
                <c:pt idx="66" formatCode="#,##0">
                  <c:v>879124.0</c:v>
                </c:pt>
                <c:pt idx="67" formatCode="#,##0">
                  <c:v>938386.0</c:v>
                </c:pt>
                <c:pt idx="68" formatCode="#,##0">
                  <c:v>1.022263E6</c:v>
                </c:pt>
                <c:pt idx="69" formatCode="#,##0">
                  <c:v>1.076656E6</c:v>
                </c:pt>
                <c:pt idx="70" formatCode="#,##0">
                  <c:v>1.119168E6</c:v>
                </c:pt>
                <c:pt idx="71" formatCode="#,##0">
                  <c:v>1.205283E6</c:v>
                </c:pt>
                <c:pt idx="72" formatCode="#,##0">
                  <c:v>1.27622E6</c:v>
                </c:pt>
                <c:pt idx="73" formatCode="#,##0">
                  <c:v>1.324665E6</c:v>
                </c:pt>
                <c:pt idx="74" formatCode="#,##0">
                  <c:v>1.369616E6</c:v>
                </c:pt>
                <c:pt idx="75" formatCode="#,##0">
                  <c:v>1.42011E6</c:v>
                </c:pt>
                <c:pt idx="76" formatCode="#,##0">
                  <c:v>1.458357E6</c:v>
                </c:pt>
                <c:pt idx="77" formatCode="#,##0">
                  <c:v>1.507064E6</c:v>
                </c:pt>
                <c:pt idx="78" formatCode="#,##0">
                  <c:v>1.534181E6</c:v>
                </c:pt>
                <c:pt idx="79" formatCode="#,##0">
                  <c:v>1.587854E6</c:v>
                </c:pt>
                <c:pt idx="80" formatCode="#,##0">
                  <c:v>1.646731E6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2235320"/>
        <c:axId val="-2093457560"/>
      </c:lineChart>
      <c:catAx>
        <c:axId val="-2092235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3457560"/>
        <c:crosses val="autoZero"/>
        <c:auto val="1"/>
        <c:lblAlgn val="ctr"/>
        <c:lblOffset val="100"/>
        <c:noMultiLvlLbl val="0"/>
      </c:catAx>
      <c:valAx>
        <c:axId val="-209345756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Cumulative </a:t>
                </a:r>
                <a:r>
                  <a:rPr lang="en-US" sz="2000" dirty="0"/>
                  <a:t>light sales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22353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648797253"/>
          <c:y val="0.0234893093"/>
          <c:w val="0.3094940534"/>
          <c:h val="0.90912065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Sheet1!$I$35</c:f>
              <c:strCache>
                <c:ptCount val="1"/>
                <c:pt idx="0">
                  <c:v>Tanzania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Sheet1!$H$36</c:f>
              <c:strCache>
                <c:ptCount val="1"/>
                <c:pt idx="0">
                  <c:v>To Apr 2015</c:v>
                </c:pt>
              </c:strCache>
            </c:strRef>
          </c:cat>
          <c:val>
            <c:numRef>
              <c:f>Sheet1!$I$36</c:f>
              <c:numCache>
                <c:formatCode>General</c:formatCode>
                <c:ptCount val="1"/>
                <c:pt idx="0">
                  <c:v>884013.0</c:v>
                </c:pt>
              </c:numCache>
            </c:numRef>
          </c:val>
        </c:ser>
        <c:ser>
          <c:idx val="1"/>
          <c:order val="1"/>
          <c:tx>
            <c:strRef>
              <c:f>Sheet1!$J$35</c:f>
              <c:strCache>
                <c:ptCount val="1"/>
                <c:pt idx="0">
                  <c:v>Kenya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Sheet1!$H$36</c:f>
              <c:strCache>
                <c:ptCount val="1"/>
                <c:pt idx="0">
                  <c:v>To Apr 2015</c:v>
                </c:pt>
              </c:strCache>
            </c:strRef>
          </c:cat>
          <c:val>
            <c:numRef>
              <c:f>Sheet1!$J$36</c:f>
              <c:numCache>
                <c:formatCode>General</c:formatCode>
                <c:ptCount val="1"/>
                <c:pt idx="0">
                  <c:v>472361.0</c:v>
                </c:pt>
              </c:numCache>
            </c:numRef>
          </c:val>
        </c:ser>
        <c:ser>
          <c:idx val="2"/>
          <c:order val="2"/>
          <c:tx>
            <c:strRef>
              <c:f>Sheet1!$K$35</c:f>
              <c:strCache>
                <c:ptCount val="1"/>
                <c:pt idx="0">
                  <c:v>Zambia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Sheet1!$H$36</c:f>
              <c:strCache>
                <c:ptCount val="1"/>
                <c:pt idx="0">
                  <c:v>To Apr 2015</c:v>
                </c:pt>
              </c:strCache>
            </c:strRef>
          </c:cat>
          <c:val>
            <c:numRef>
              <c:f>Sheet1!$K$36</c:f>
              <c:numCache>
                <c:formatCode>General</c:formatCode>
                <c:ptCount val="1"/>
                <c:pt idx="0">
                  <c:v>144767.0</c:v>
                </c:pt>
              </c:numCache>
            </c:numRef>
          </c:val>
        </c:ser>
        <c:ser>
          <c:idx val="3"/>
          <c:order val="3"/>
          <c:tx>
            <c:strRef>
              <c:f>Sheet1!$L$35</c:f>
              <c:strCache>
                <c:ptCount val="1"/>
                <c:pt idx="0">
                  <c:v>Malawi</c:v>
                </c:pt>
              </c:strCache>
            </c:strRef>
          </c:tx>
          <c:spPr>
            <a:solidFill>
              <a:srgbClr val="FFFF00"/>
            </a:solidFill>
            <a:ln w="6350">
              <a:solidFill>
                <a:schemeClr val="tx1"/>
              </a:solidFill>
            </a:ln>
          </c:spPr>
          <c:invertIfNegative val="0"/>
          <c:cat>
            <c:strRef>
              <c:f>Sheet1!$H$36</c:f>
              <c:strCache>
                <c:ptCount val="1"/>
                <c:pt idx="0">
                  <c:v>To Apr 2015</c:v>
                </c:pt>
              </c:strCache>
            </c:strRef>
          </c:cat>
          <c:val>
            <c:numRef>
              <c:f>Sheet1!$L$36</c:f>
              <c:numCache>
                <c:formatCode>General</c:formatCode>
                <c:ptCount val="1"/>
                <c:pt idx="0">
                  <c:v>119658.0</c:v>
                </c:pt>
              </c:numCache>
            </c:numRef>
          </c:val>
        </c:ser>
        <c:ser>
          <c:idx val="4"/>
          <c:order val="4"/>
          <c:tx>
            <c:strRef>
              <c:f>Sheet1!$M$35</c:f>
              <c:strCache>
                <c:ptCount val="1"/>
                <c:pt idx="0">
                  <c:v>Uganda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Sheet1!$H$36</c:f>
              <c:strCache>
                <c:ptCount val="1"/>
                <c:pt idx="0">
                  <c:v>To Apr 2015</c:v>
                </c:pt>
              </c:strCache>
            </c:strRef>
          </c:cat>
          <c:val>
            <c:numRef>
              <c:f>Sheet1!$M$36</c:f>
              <c:numCache>
                <c:formatCode>General</c:formatCode>
                <c:ptCount val="1"/>
                <c:pt idx="0">
                  <c:v>19417.0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93362456"/>
        <c:axId val="-2092135784"/>
      </c:barChart>
      <c:catAx>
        <c:axId val="-2093362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numCol="1"/>
          <a:lstStyle/>
          <a:p>
            <a:pPr>
              <a:defRPr sz="1200" b="1"/>
            </a:pPr>
            <a:endParaRPr lang="en-US"/>
          </a:p>
        </c:txPr>
        <c:crossAx val="-2092135784"/>
        <c:crosses val="autoZero"/>
        <c:auto val="1"/>
        <c:lblAlgn val="ctr"/>
        <c:lblOffset val="100"/>
        <c:noMultiLvlLbl val="0"/>
      </c:catAx>
      <c:valAx>
        <c:axId val="-20921357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0933624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80547853404"/>
          <c:y val="0.0335974321365756"/>
          <c:w val="0.796459652345945"/>
          <c:h val="0.865077449924112"/>
        </c:manualLayout>
      </c:layout>
      <c:lineChart>
        <c:grouping val="standard"/>
        <c:varyColors val="0"/>
        <c:ser>
          <c:idx val="0"/>
          <c:order val="0"/>
          <c:tx>
            <c:strRef>
              <c:f>'[Mobile phone and pico sales KH 21.05.15.xlsx]Data'!$A$2:$C$2</c:f>
              <c:strCache>
                <c:ptCount val="1"/>
                <c:pt idx="0">
                  <c:v>Angola AGO Mobile cellular subscriptions</c:v>
                </c:pt>
              </c:strCache>
            </c:strRef>
          </c:tx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21.05.15.xlsx]Data'!$D$2:$AM$2</c:f>
            </c:numRef>
          </c:val>
          <c:smooth val="0"/>
        </c:ser>
        <c:ser>
          <c:idx val="1"/>
          <c:order val="1"/>
          <c:tx>
            <c:strRef>
              <c:f>'[Mobile phone and pico sales KH 21.05.15.xlsx]Data'!$A$3:$C$3</c:f>
              <c:strCache>
                <c:ptCount val="1"/>
                <c:pt idx="0">
                  <c:v>Benin BEN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21.05.15.xlsx]Data'!$D$3:$AM$3</c:f>
            </c:numRef>
          </c:val>
          <c:smooth val="0"/>
        </c:ser>
        <c:ser>
          <c:idx val="2"/>
          <c:order val="2"/>
          <c:tx>
            <c:strRef>
              <c:f>'[Mobile phone and pico sales KH 21.05.15.xlsx]Data'!$A$4:$C$4</c:f>
              <c:strCache>
                <c:ptCount val="1"/>
                <c:pt idx="0">
                  <c:v>Botswana BWA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21.05.15.xlsx]Data'!$D$4:$AM$4</c:f>
            </c:numRef>
          </c:val>
          <c:smooth val="0"/>
        </c:ser>
        <c:ser>
          <c:idx val="3"/>
          <c:order val="3"/>
          <c:tx>
            <c:strRef>
              <c:f>'[Mobile phone and pico sales KH 21.05.15.xlsx]Data'!$A$5:$C$5</c:f>
              <c:strCache>
                <c:ptCount val="1"/>
                <c:pt idx="0">
                  <c:v>Burkina Faso BFA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21.05.15.xlsx]Data'!$D$5:$AM$5</c:f>
            </c:numRef>
          </c:val>
          <c:smooth val="0"/>
        </c:ser>
        <c:ser>
          <c:idx val="4"/>
          <c:order val="4"/>
          <c:tx>
            <c:strRef>
              <c:f>'[Mobile phone and pico sales KH 21.05.15.xlsx]Data'!$A$6:$C$6</c:f>
              <c:strCache>
                <c:ptCount val="1"/>
                <c:pt idx="0">
                  <c:v>Burundi BDI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21.05.15.xlsx]Data'!$D$6:$AM$6</c:f>
            </c:numRef>
          </c:val>
          <c:smooth val="0"/>
        </c:ser>
        <c:ser>
          <c:idx val="5"/>
          <c:order val="5"/>
          <c:tx>
            <c:strRef>
              <c:f>'[Mobile phone and pico sales KH 21.05.15.xlsx]Data'!$A$7:$C$7</c:f>
              <c:strCache>
                <c:ptCount val="1"/>
                <c:pt idx="0">
                  <c:v>Cabo Verde CPV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21.05.15.xlsx]Data'!$D$7:$AM$7</c:f>
            </c:numRef>
          </c:val>
          <c:smooth val="0"/>
        </c:ser>
        <c:ser>
          <c:idx val="6"/>
          <c:order val="6"/>
          <c:tx>
            <c:strRef>
              <c:f>'[Mobile phone and pico sales KH 21.05.15.xlsx]Data'!$A$8:$C$8</c:f>
              <c:strCache>
                <c:ptCount val="1"/>
                <c:pt idx="0">
                  <c:v>Cameroon CMR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21.05.15.xlsx]Data'!$D$8:$AM$8</c:f>
            </c:numRef>
          </c:val>
          <c:smooth val="0"/>
        </c:ser>
        <c:ser>
          <c:idx val="7"/>
          <c:order val="7"/>
          <c:tx>
            <c:strRef>
              <c:f>'[Mobile phone and pico sales KH 21.05.15.xlsx]Data'!$A$9:$C$9</c:f>
              <c:strCache>
                <c:ptCount val="1"/>
                <c:pt idx="0">
                  <c:v>Central African Republic CAF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21.05.15.xlsx]Data'!$D$9:$AM$9</c:f>
            </c:numRef>
          </c:val>
          <c:smooth val="0"/>
        </c:ser>
        <c:ser>
          <c:idx val="8"/>
          <c:order val="8"/>
          <c:tx>
            <c:strRef>
              <c:f>'[Mobile phone and pico sales KH 21.05.15.xlsx]Data'!$A$10:$C$10</c:f>
              <c:strCache>
                <c:ptCount val="1"/>
                <c:pt idx="0">
                  <c:v>Chad TCD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21.05.15.xlsx]Data'!$D$10:$AM$10</c:f>
            </c:numRef>
          </c:val>
          <c:smooth val="0"/>
        </c:ser>
        <c:ser>
          <c:idx val="9"/>
          <c:order val="9"/>
          <c:tx>
            <c:strRef>
              <c:f>'[Mobile phone and pico sales KH 21.05.15.xlsx]Data'!$A$11:$C$11</c:f>
              <c:strCache>
                <c:ptCount val="1"/>
                <c:pt idx="0">
                  <c:v>Comoros COM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21.05.15.xlsx]Data'!$D$11:$AM$11</c:f>
            </c:numRef>
          </c:val>
          <c:smooth val="0"/>
        </c:ser>
        <c:ser>
          <c:idx val="10"/>
          <c:order val="10"/>
          <c:tx>
            <c:strRef>
              <c:f>'[Mobile phone and pico sales KH 21.05.15.xlsx]Data'!$A$12:$C$12</c:f>
              <c:strCache>
                <c:ptCount val="1"/>
                <c:pt idx="0">
                  <c:v>Congo, Dem. Rep. ZAR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21.05.15.xlsx]Data'!$D$12:$AM$12</c:f>
            </c:numRef>
          </c:val>
          <c:smooth val="0"/>
        </c:ser>
        <c:ser>
          <c:idx val="11"/>
          <c:order val="11"/>
          <c:tx>
            <c:strRef>
              <c:f>'[Mobile phone and pico sales KH 21.05.15.xlsx]Data'!$A$13:$C$13</c:f>
              <c:strCache>
                <c:ptCount val="1"/>
                <c:pt idx="0">
                  <c:v>Congo, Rep. COG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21.05.15.xlsx]Data'!$D$13:$AM$13</c:f>
            </c:numRef>
          </c:val>
          <c:smooth val="0"/>
        </c:ser>
        <c:ser>
          <c:idx val="12"/>
          <c:order val="12"/>
          <c:tx>
            <c:strRef>
              <c:f>'[Mobile phone and pico sales KH 21.05.15.xlsx]Data'!$A$14:$C$14</c:f>
              <c:strCache>
                <c:ptCount val="1"/>
                <c:pt idx="0">
                  <c:v>Cote d'Ivoire CIV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21.05.15.xlsx]Data'!$D$14:$AM$14</c:f>
            </c:numRef>
          </c:val>
          <c:smooth val="0"/>
        </c:ser>
        <c:ser>
          <c:idx val="13"/>
          <c:order val="13"/>
          <c:tx>
            <c:strRef>
              <c:f>'[Mobile phone and pico sales KH 21.05.15.xlsx]Data'!$A$15:$C$15</c:f>
              <c:strCache>
                <c:ptCount val="1"/>
                <c:pt idx="0">
                  <c:v>Equatorial Guinea GNQ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21.05.15.xlsx]Data'!$D$15:$AM$15</c:f>
            </c:numRef>
          </c:val>
          <c:smooth val="0"/>
        </c:ser>
        <c:ser>
          <c:idx val="14"/>
          <c:order val="14"/>
          <c:tx>
            <c:strRef>
              <c:f>'[Mobile phone and pico sales KH 21.05.15.xlsx]Data'!$A$16:$C$16</c:f>
              <c:strCache>
                <c:ptCount val="1"/>
                <c:pt idx="0">
                  <c:v>Eritrea ERI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21.05.15.xlsx]Data'!$D$16:$AM$16</c:f>
            </c:numRef>
          </c:val>
          <c:smooth val="0"/>
        </c:ser>
        <c:ser>
          <c:idx val="15"/>
          <c:order val="15"/>
          <c:tx>
            <c:strRef>
              <c:f>'[Mobile phone and pico sales KH 21.05.15.xlsx]Data'!$A$17:$C$17</c:f>
              <c:strCache>
                <c:ptCount val="1"/>
                <c:pt idx="0">
                  <c:v>Ethiopia ETH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21.05.15.xlsx]Data'!$D$17:$AM$17</c:f>
            </c:numRef>
          </c:val>
          <c:smooth val="0"/>
        </c:ser>
        <c:ser>
          <c:idx val="16"/>
          <c:order val="16"/>
          <c:tx>
            <c:strRef>
              <c:f>'[Mobile phone and pico sales KH 21.05.15.xlsx]Data'!$A$18:$C$18</c:f>
              <c:strCache>
                <c:ptCount val="1"/>
                <c:pt idx="0">
                  <c:v>Gabon GAB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21.05.15.xlsx]Data'!$D$18:$AM$18</c:f>
            </c:numRef>
          </c:val>
          <c:smooth val="0"/>
        </c:ser>
        <c:ser>
          <c:idx val="17"/>
          <c:order val="17"/>
          <c:tx>
            <c:strRef>
              <c:f>'[Mobile phone and pico sales KH 21.05.15.xlsx]Data'!$A$19:$C$19</c:f>
              <c:strCache>
                <c:ptCount val="1"/>
                <c:pt idx="0">
                  <c:v>Gambia, The GMB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21.05.15.xlsx]Data'!$D$19:$AM$19</c:f>
            </c:numRef>
          </c:val>
          <c:smooth val="0"/>
        </c:ser>
        <c:ser>
          <c:idx val="18"/>
          <c:order val="18"/>
          <c:tx>
            <c:strRef>
              <c:f>'[Mobile phone and pico sales KH 21.05.15.xlsx]Data'!$A$20:$C$20</c:f>
              <c:strCache>
                <c:ptCount val="1"/>
                <c:pt idx="0">
                  <c:v>Ghana GHA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21.05.15.xlsx]Data'!$D$20:$AM$20</c:f>
            </c:numRef>
          </c:val>
          <c:smooth val="0"/>
        </c:ser>
        <c:ser>
          <c:idx val="19"/>
          <c:order val="19"/>
          <c:tx>
            <c:strRef>
              <c:f>'[Mobile phone and pico sales KH 21.05.15.xlsx]Data'!$A$21:$C$21</c:f>
              <c:strCache>
                <c:ptCount val="1"/>
                <c:pt idx="0">
                  <c:v>Guinea GIN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21.05.15.xlsx]Data'!$D$21:$AM$21</c:f>
            </c:numRef>
          </c:val>
          <c:smooth val="0"/>
        </c:ser>
        <c:ser>
          <c:idx val="20"/>
          <c:order val="20"/>
          <c:tx>
            <c:strRef>
              <c:f>'[Mobile phone and pico sales KH 21.05.15.xlsx]Data'!$A$22:$C$22</c:f>
              <c:strCache>
                <c:ptCount val="1"/>
                <c:pt idx="0">
                  <c:v>Guinea-Bissau GNB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21.05.15.xlsx]Data'!$D$22:$AM$22</c:f>
            </c:numRef>
          </c:val>
          <c:smooth val="0"/>
        </c:ser>
        <c:ser>
          <c:idx val="21"/>
          <c:order val="21"/>
          <c:tx>
            <c:strRef>
              <c:f>'[Mobile phone and pico sales KH 21.05.15.xlsx]Data'!$A$23:$C$23</c:f>
              <c:strCache>
                <c:ptCount val="1"/>
                <c:pt idx="0">
                  <c:v>Kenya KEN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21.05.15.xlsx]Data'!$D$23:$AM$23</c:f>
            </c:numRef>
          </c:val>
          <c:smooth val="0"/>
        </c:ser>
        <c:ser>
          <c:idx val="22"/>
          <c:order val="22"/>
          <c:tx>
            <c:strRef>
              <c:f>'[Mobile phone and pico sales KH 21.05.15.xlsx]Data'!$A$24:$C$24</c:f>
              <c:strCache>
                <c:ptCount val="1"/>
                <c:pt idx="0">
                  <c:v>Lesotho LSO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21.05.15.xlsx]Data'!$D$24:$AM$24</c:f>
            </c:numRef>
          </c:val>
          <c:smooth val="0"/>
        </c:ser>
        <c:ser>
          <c:idx val="23"/>
          <c:order val="23"/>
          <c:tx>
            <c:strRef>
              <c:f>'[Mobile phone and pico sales KH 21.05.15.xlsx]Data'!$A$25:$C$25</c:f>
              <c:strCache>
                <c:ptCount val="1"/>
                <c:pt idx="0">
                  <c:v>Liberia LBR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21.05.15.xlsx]Data'!$D$25:$AM$25</c:f>
            </c:numRef>
          </c:val>
          <c:smooth val="0"/>
        </c:ser>
        <c:ser>
          <c:idx val="24"/>
          <c:order val="24"/>
          <c:tx>
            <c:strRef>
              <c:f>'[Mobile phone and pico sales KH 21.05.15.xlsx]Data'!$A$26:$C$26</c:f>
              <c:strCache>
                <c:ptCount val="1"/>
                <c:pt idx="0">
                  <c:v>Madagascar MDG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21.05.15.xlsx]Data'!$D$26:$AM$26</c:f>
            </c:numRef>
          </c:val>
          <c:smooth val="0"/>
        </c:ser>
        <c:ser>
          <c:idx val="25"/>
          <c:order val="25"/>
          <c:tx>
            <c:strRef>
              <c:f>'[Mobile phone and pico sales KH 21.05.15.xlsx]Data'!$A$27:$C$27</c:f>
              <c:strCache>
                <c:ptCount val="1"/>
                <c:pt idx="0">
                  <c:v>Malawi MWI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21.05.15.xlsx]Data'!$D$27:$AM$27</c:f>
            </c:numRef>
          </c:val>
          <c:smooth val="0"/>
        </c:ser>
        <c:ser>
          <c:idx val="26"/>
          <c:order val="26"/>
          <c:tx>
            <c:strRef>
              <c:f>'[Mobile phone and pico sales KH 21.05.15.xlsx]Data'!$A$28:$C$28</c:f>
              <c:strCache>
                <c:ptCount val="1"/>
                <c:pt idx="0">
                  <c:v>Mali MLI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21.05.15.xlsx]Data'!$D$28:$AM$28</c:f>
            </c:numRef>
          </c:val>
          <c:smooth val="0"/>
        </c:ser>
        <c:ser>
          <c:idx val="27"/>
          <c:order val="27"/>
          <c:tx>
            <c:strRef>
              <c:f>'[Mobile phone and pico sales KH 21.05.15.xlsx]Data'!$A$29:$C$29</c:f>
              <c:strCache>
                <c:ptCount val="1"/>
                <c:pt idx="0">
                  <c:v>Mauritania MRT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21.05.15.xlsx]Data'!$D$29:$AM$29</c:f>
            </c:numRef>
          </c:val>
          <c:smooth val="0"/>
        </c:ser>
        <c:ser>
          <c:idx val="28"/>
          <c:order val="28"/>
          <c:tx>
            <c:strRef>
              <c:f>'[Mobile phone and pico sales KH 21.05.15.xlsx]Data'!$A$30:$C$30</c:f>
              <c:strCache>
                <c:ptCount val="1"/>
                <c:pt idx="0">
                  <c:v>Mauritius MUS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21.05.15.xlsx]Data'!$D$30:$AM$30</c:f>
            </c:numRef>
          </c:val>
          <c:smooth val="0"/>
        </c:ser>
        <c:ser>
          <c:idx val="29"/>
          <c:order val="29"/>
          <c:tx>
            <c:strRef>
              <c:f>'[Mobile phone and pico sales KH 21.05.15.xlsx]Data'!$A$31:$C$31</c:f>
              <c:strCache>
                <c:ptCount val="1"/>
                <c:pt idx="0">
                  <c:v>Mozambique MOZ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21.05.15.xlsx]Data'!$D$31:$AM$31</c:f>
            </c:numRef>
          </c:val>
          <c:smooth val="0"/>
        </c:ser>
        <c:ser>
          <c:idx val="30"/>
          <c:order val="30"/>
          <c:tx>
            <c:strRef>
              <c:f>'[Mobile phone and pico sales KH 21.05.15.xlsx]Data'!$A$32:$C$32</c:f>
              <c:strCache>
                <c:ptCount val="1"/>
                <c:pt idx="0">
                  <c:v>Namibia NAM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21.05.15.xlsx]Data'!$D$32:$AM$32</c:f>
            </c:numRef>
          </c:val>
          <c:smooth val="0"/>
        </c:ser>
        <c:ser>
          <c:idx val="31"/>
          <c:order val="31"/>
          <c:tx>
            <c:strRef>
              <c:f>'[Mobile phone and pico sales KH 21.05.15.xlsx]Data'!$A$33:$C$33</c:f>
              <c:strCache>
                <c:ptCount val="1"/>
                <c:pt idx="0">
                  <c:v>Niger NER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21.05.15.xlsx]Data'!$D$33:$AM$33</c:f>
            </c:numRef>
          </c:val>
          <c:smooth val="0"/>
        </c:ser>
        <c:ser>
          <c:idx val="32"/>
          <c:order val="32"/>
          <c:tx>
            <c:strRef>
              <c:f>'[Mobile phone and pico sales KH 21.05.15.xlsx]Data'!$A$34:$C$34</c:f>
              <c:strCache>
                <c:ptCount val="1"/>
                <c:pt idx="0">
                  <c:v>Nigeria NGA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21.05.15.xlsx]Data'!$D$34:$AM$34</c:f>
            </c:numRef>
          </c:val>
          <c:smooth val="0"/>
        </c:ser>
        <c:ser>
          <c:idx val="33"/>
          <c:order val="33"/>
          <c:tx>
            <c:strRef>
              <c:f>'[Mobile phone and pico sales KH 21.05.15.xlsx]Data'!$A$35:$C$35</c:f>
              <c:strCache>
                <c:ptCount val="1"/>
                <c:pt idx="0">
                  <c:v>Rwanda RWA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21.05.15.xlsx]Data'!$D$35:$AM$35</c:f>
            </c:numRef>
          </c:val>
          <c:smooth val="0"/>
        </c:ser>
        <c:ser>
          <c:idx val="34"/>
          <c:order val="34"/>
          <c:tx>
            <c:strRef>
              <c:f>'[Mobile phone and pico sales KH 21.05.15.xlsx]Data'!$A$36:$C$36</c:f>
              <c:strCache>
                <c:ptCount val="1"/>
                <c:pt idx="0">
                  <c:v>Sao Tome and Principe STP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21.05.15.xlsx]Data'!$D$36:$AM$36</c:f>
            </c:numRef>
          </c:val>
          <c:smooth val="0"/>
        </c:ser>
        <c:ser>
          <c:idx val="35"/>
          <c:order val="35"/>
          <c:tx>
            <c:strRef>
              <c:f>'[Mobile phone and pico sales KH 21.05.15.xlsx]Data'!$A$37:$C$37</c:f>
              <c:strCache>
                <c:ptCount val="1"/>
                <c:pt idx="0">
                  <c:v>Senegal SEN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21.05.15.xlsx]Data'!$D$37:$AM$37</c:f>
            </c:numRef>
          </c:val>
          <c:smooth val="0"/>
        </c:ser>
        <c:ser>
          <c:idx val="36"/>
          <c:order val="36"/>
          <c:tx>
            <c:strRef>
              <c:f>'[Mobile phone and pico sales KH 21.05.15.xlsx]Data'!$A$38:$C$38</c:f>
              <c:strCache>
                <c:ptCount val="1"/>
                <c:pt idx="0">
                  <c:v>Seychelles SYC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21.05.15.xlsx]Data'!$D$38:$AM$38</c:f>
            </c:numRef>
          </c:val>
          <c:smooth val="0"/>
        </c:ser>
        <c:ser>
          <c:idx val="37"/>
          <c:order val="37"/>
          <c:tx>
            <c:strRef>
              <c:f>'[Mobile phone and pico sales KH 21.05.15.xlsx]Data'!$A$39:$C$39</c:f>
              <c:strCache>
                <c:ptCount val="1"/>
                <c:pt idx="0">
                  <c:v>Sierra Leone SLE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21.05.15.xlsx]Data'!$D$39:$AM$39</c:f>
            </c:numRef>
          </c:val>
          <c:smooth val="0"/>
        </c:ser>
        <c:ser>
          <c:idx val="38"/>
          <c:order val="38"/>
          <c:tx>
            <c:strRef>
              <c:f>'[Mobile phone and pico sales KH 21.05.15.xlsx]Data'!$A$40:$C$40</c:f>
              <c:strCache>
                <c:ptCount val="1"/>
                <c:pt idx="0">
                  <c:v>Somalia SOM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21.05.15.xlsx]Data'!$D$40:$AM$40</c:f>
            </c:numRef>
          </c:val>
          <c:smooth val="0"/>
        </c:ser>
        <c:ser>
          <c:idx val="39"/>
          <c:order val="39"/>
          <c:tx>
            <c:strRef>
              <c:f>'[Mobile phone and pico sales KH 21.05.15.xlsx]Data'!$A$41:$C$41</c:f>
              <c:strCache>
                <c:ptCount val="1"/>
                <c:pt idx="0">
                  <c:v>South Africa ZAF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21.05.15.xlsx]Data'!$D$41:$AM$41</c:f>
            </c:numRef>
          </c:val>
          <c:smooth val="0"/>
        </c:ser>
        <c:ser>
          <c:idx val="40"/>
          <c:order val="40"/>
          <c:tx>
            <c:strRef>
              <c:f>'[Mobile phone and pico sales KH 21.05.15.xlsx]Data'!$A$42:$C$42</c:f>
              <c:strCache>
                <c:ptCount val="1"/>
                <c:pt idx="0">
                  <c:v>South Sudan SSD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21.05.15.xlsx]Data'!$D$42:$AM$42</c:f>
            </c:numRef>
          </c:val>
          <c:smooth val="0"/>
        </c:ser>
        <c:ser>
          <c:idx val="41"/>
          <c:order val="41"/>
          <c:tx>
            <c:strRef>
              <c:f>'[Mobile phone and pico sales KH 21.05.15.xlsx]Data'!$A$43:$C$43</c:f>
              <c:strCache>
                <c:ptCount val="1"/>
                <c:pt idx="0">
                  <c:v>Sudan SDN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21.05.15.xlsx]Data'!$D$43:$AM$43</c:f>
            </c:numRef>
          </c:val>
          <c:smooth val="0"/>
        </c:ser>
        <c:ser>
          <c:idx val="42"/>
          <c:order val="42"/>
          <c:tx>
            <c:strRef>
              <c:f>'[Mobile phone and pico sales KH 21.05.15.xlsx]Data'!$A$44:$C$44</c:f>
              <c:strCache>
                <c:ptCount val="1"/>
                <c:pt idx="0">
                  <c:v>Swaziland SWZ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21.05.15.xlsx]Data'!$D$44:$AM$44</c:f>
            </c:numRef>
          </c:val>
          <c:smooth val="0"/>
        </c:ser>
        <c:ser>
          <c:idx val="43"/>
          <c:order val="43"/>
          <c:tx>
            <c:strRef>
              <c:f>'[Mobile phone and pico sales KH 21.05.15.xlsx]Data'!$A$45:$C$45</c:f>
              <c:strCache>
                <c:ptCount val="1"/>
                <c:pt idx="0">
                  <c:v>Tanzania TZA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21.05.15.xlsx]Data'!$D$45:$AM$45</c:f>
            </c:numRef>
          </c:val>
          <c:smooth val="0"/>
        </c:ser>
        <c:ser>
          <c:idx val="44"/>
          <c:order val="44"/>
          <c:tx>
            <c:strRef>
              <c:f>'[Mobile phone and pico sales KH 21.05.15.xlsx]Data'!$A$46:$C$46</c:f>
              <c:strCache>
                <c:ptCount val="1"/>
                <c:pt idx="0">
                  <c:v>Togo TGO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21.05.15.xlsx]Data'!$D$46:$AM$46</c:f>
            </c:numRef>
          </c:val>
          <c:smooth val="0"/>
        </c:ser>
        <c:ser>
          <c:idx val="45"/>
          <c:order val="45"/>
          <c:tx>
            <c:strRef>
              <c:f>'[Mobile phone and pico sales KH 21.05.15.xlsx]Data'!$A$47:$C$47</c:f>
              <c:strCache>
                <c:ptCount val="1"/>
                <c:pt idx="0">
                  <c:v>Uganda UGA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21.05.15.xlsx]Data'!$D$47:$AM$47</c:f>
            </c:numRef>
          </c:val>
          <c:smooth val="0"/>
        </c:ser>
        <c:ser>
          <c:idx val="46"/>
          <c:order val="46"/>
          <c:tx>
            <c:strRef>
              <c:f>'[Mobile phone and pico sales KH 21.05.15.xlsx]Data'!$A$48:$C$48</c:f>
              <c:strCache>
                <c:ptCount val="1"/>
                <c:pt idx="0">
                  <c:v>Zambia ZMB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21.05.15.xlsx]Data'!$D$48:$AM$48</c:f>
            </c:numRef>
          </c:val>
          <c:smooth val="0"/>
        </c:ser>
        <c:ser>
          <c:idx val="47"/>
          <c:order val="47"/>
          <c:tx>
            <c:strRef>
              <c:f>'[Mobile phone and pico sales KH 21.05.15.xlsx]Data'!$A$49:$C$49</c:f>
              <c:strCache>
                <c:ptCount val="1"/>
                <c:pt idx="0">
                  <c:v>Zimbabwe ZWE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21.05.15.xlsx]Data'!$D$49:$AM$49</c:f>
            </c:numRef>
          </c:val>
          <c:smooth val="0"/>
        </c:ser>
        <c:ser>
          <c:idx val="48"/>
          <c:order val="48"/>
          <c:tx>
            <c:strRef>
              <c:f>'[Mobile phone and pico sales KH 21.05.15.xlsx]Data'!$A$50:$C$50</c:f>
              <c:strCache>
                <c:ptCount val="1"/>
                <c:pt idx="0">
                  <c:v>Algeria DZA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21.05.15.xlsx]Data'!$D$50:$AM$50</c:f>
            </c:numRef>
          </c:val>
          <c:smooth val="0"/>
        </c:ser>
        <c:ser>
          <c:idx val="49"/>
          <c:order val="49"/>
          <c:tx>
            <c:strRef>
              <c:f>'[Mobile phone and pico sales KH 21.05.15.xlsx]Data'!$A$51:$C$51</c:f>
              <c:strCache>
                <c:ptCount val="1"/>
                <c:pt idx="0">
                  <c:v>Djibouti DJI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21.05.15.xlsx]Data'!$D$51:$AM$51</c:f>
            </c:numRef>
          </c:val>
          <c:smooth val="0"/>
        </c:ser>
        <c:ser>
          <c:idx val="50"/>
          <c:order val="50"/>
          <c:tx>
            <c:strRef>
              <c:f>'[Mobile phone and pico sales KH 21.05.15.xlsx]Data'!$A$52:$C$52</c:f>
              <c:strCache>
                <c:ptCount val="1"/>
                <c:pt idx="0">
                  <c:v>Egypt, Arab Rep. EGY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21.05.15.xlsx]Data'!$D$52:$AM$52</c:f>
            </c:numRef>
          </c:val>
          <c:smooth val="0"/>
        </c:ser>
        <c:ser>
          <c:idx val="51"/>
          <c:order val="51"/>
          <c:tx>
            <c:strRef>
              <c:f>'[Mobile phone and pico sales KH 21.05.15.xlsx]Data'!$A$53:$C$53</c:f>
              <c:strCache>
                <c:ptCount val="1"/>
                <c:pt idx="0">
                  <c:v>Libya LBY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21.05.15.xlsx]Data'!$D$53:$AM$53</c:f>
            </c:numRef>
          </c:val>
          <c:smooth val="0"/>
        </c:ser>
        <c:ser>
          <c:idx val="52"/>
          <c:order val="52"/>
          <c:tx>
            <c:strRef>
              <c:f>'[Mobile phone and pico sales KH 21.05.15.xlsx]Data'!$A$54:$C$54</c:f>
              <c:strCache>
                <c:ptCount val="1"/>
                <c:pt idx="0">
                  <c:v>Morocco MAR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21.05.15.xlsx]Data'!$D$54:$AM$54</c:f>
            </c:numRef>
          </c:val>
          <c:smooth val="0"/>
        </c:ser>
        <c:ser>
          <c:idx val="53"/>
          <c:order val="53"/>
          <c:tx>
            <c:strRef>
              <c:f>'[Mobile phone and pico sales KH 21.05.15.xlsx]Data'!$A$55:$C$55</c:f>
              <c:strCache>
                <c:ptCount val="1"/>
                <c:pt idx="0">
                  <c:v>Tunisia TUN Mobile cellular subscriptions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21.05.15.xlsx]Data'!$D$55:$AM$55</c:f>
            </c:numRef>
          </c:val>
          <c:smooth val="0"/>
        </c:ser>
        <c:ser>
          <c:idx val="54"/>
          <c:order val="54"/>
          <c:tx>
            <c:strRef>
              <c:f>'[Mobile phone and pico sales KH 21.05.15.xlsx]Data'!$C$56</c:f>
              <c:strCache>
                <c:ptCount val="1"/>
                <c:pt idx="0">
                  <c:v>Mobile cellular subscriptions</c:v>
                </c:pt>
              </c:strCache>
            </c:strRef>
          </c:tx>
          <c:spPr>
            <a:ln w="41275">
              <a:solidFill>
                <a:schemeClr val="tx2"/>
              </a:solidFill>
            </a:ln>
          </c:spPr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21.05.15.xlsx]Data'!$D$56:$AM$56</c:f>
              <c:numCache>
                <c:formatCode>General</c:formatCode>
                <c:ptCount val="3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2911.0</c:v>
                </c:pt>
                <c:pt idx="8">
                  <c:v>3527.0</c:v>
                </c:pt>
                <c:pt idx="9">
                  <c:v>8935.0</c:v>
                </c:pt>
                <c:pt idx="10">
                  <c:v>14207.0</c:v>
                </c:pt>
                <c:pt idx="11">
                  <c:v>21620.0</c:v>
                </c:pt>
                <c:pt idx="12">
                  <c:v>32291.0</c:v>
                </c:pt>
                <c:pt idx="13">
                  <c:v>79794.0</c:v>
                </c:pt>
                <c:pt idx="14">
                  <c:v>397830.0</c:v>
                </c:pt>
                <c:pt idx="15">
                  <c:v>646461.0</c:v>
                </c:pt>
                <c:pt idx="16">
                  <c:v>1.151881E6</c:v>
                </c:pt>
                <c:pt idx="17">
                  <c:v>2.262626E6</c:v>
                </c:pt>
                <c:pt idx="18">
                  <c:v>4.156952E6</c:v>
                </c:pt>
                <c:pt idx="19">
                  <c:v>7.474544E6</c:v>
                </c:pt>
                <c:pt idx="20">
                  <c:v>1.5392567E7</c:v>
                </c:pt>
                <c:pt idx="21">
                  <c:v>2.5154474E7</c:v>
                </c:pt>
                <c:pt idx="22">
                  <c:v>3.6901047E7</c:v>
                </c:pt>
                <c:pt idx="23">
                  <c:v>5.2359479E7</c:v>
                </c:pt>
                <c:pt idx="24">
                  <c:v>8.0345525E7</c:v>
                </c:pt>
                <c:pt idx="25">
                  <c:v>1.37776875E8</c:v>
                </c:pt>
                <c:pt idx="26">
                  <c:v>2.01549116E8</c:v>
                </c:pt>
                <c:pt idx="27">
                  <c:v>2.74921629E8</c:v>
                </c:pt>
                <c:pt idx="28">
                  <c:v>3.68362001E8</c:v>
                </c:pt>
                <c:pt idx="29">
                  <c:v>4.49612422E8</c:v>
                </c:pt>
                <c:pt idx="30">
                  <c:v>5.45556686E8</c:v>
                </c:pt>
                <c:pt idx="31">
                  <c:v>6.49901153E8</c:v>
                </c:pt>
                <c:pt idx="32">
                  <c:v>7.40805872E8</c:v>
                </c:pt>
                <c:pt idx="33">
                  <c:v>8.2258348E8</c:v>
                </c:pt>
              </c:numCache>
            </c:numRef>
          </c:val>
          <c:smooth val="0"/>
        </c:ser>
        <c:ser>
          <c:idx val="55"/>
          <c:order val="55"/>
          <c:tx>
            <c:strRef>
              <c:f>'[Mobile phone and pico sales KH 21.05.15.xlsx]Data'!$A$57:$C$57</c:f>
              <c:strCache>
                <c:ptCount val="1"/>
                <c:pt idx="0">
                  <c:v>Angola AGO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21.05.15.xlsx]Data'!$D$57:$AM$57</c:f>
            </c:numRef>
          </c:val>
          <c:smooth val="0"/>
        </c:ser>
        <c:ser>
          <c:idx val="56"/>
          <c:order val="56"/>
          <c:tx>
            <c:strRef>
              <c:f>'[Mobile phone and pico sales KH 21.05.15.xlsx]Data'!$A$58:$C$58</c:f>
              <c:strCache>
                <c:ptCount val="1"/>
                <c:pt idx="0">
                  <c:v>Benin BEN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21.05.15.xlsx]Data'!$D$58:$AM$58</c:f>
            </c:numRef>
          </c:val>
          <c:smooth val="0"/>
        </c:ser>
        <c:ser>
          <c:idx val="57"/>
          <c:order val="57"/>
          <c:tx>
            <c:strRef>
              <c:f>'[Mobile phone and pico sales KH 21.05.15.xlsx]Data'!$A$59:$C$59</c:f>
              <c:strCache>
                <c:ptCount val="1"/>
                <c:pt idx="0">
                  <c:v>Botswana BWA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21.05.15.xlsx]Data'!$D$59:$AM$59</c:f>
            </c:numRef>
          </c:val>
          <c:smooth val="0"/>
        </c:ser>
        <c:ser>
          <c:idx val="58"/>
          <c:order val="58"/>
          <c:tx>
            <c:strRef>
              <c:f>'[Mobile phone and pico sales KH 21.05.15.xlsx]Data'!$A$60:$C$60</c:f>
              <c:strCache>
                <c:ptCount val="1"/>
                <c:pt idx="0">
                  <c:v>Burkina Faso BFA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21.05.15.xlsx]Data'!$D$60:$AM$60</c:f>
            </c:numRef>
          </c:val>
          <c:smooth val="0"/>
        </c:ser>
        <c:ser>
          <c:idx val="59"/>
          <c:order val="59"/>
          <c:tx>
            <c:strRef>
              <c:f>'[Mobile phone and pico sales KH 21.05.15.xlsx]Data'!$A$61:$C$61</c:f>
              <c:strCache>
                <c:ptCount val="1"/>
                <c:pt idx="0">
                  <c:v>Burundi BDI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21.05.15.xlsx]Data'!$D$61:$AM$61</c:f>
            </c:numRef>
          </c:val>
          <c:smooth val="0"/>
        </c:ser>
        <c:ser>
          <c:idx val="60"/>
          <c:order val="60"/>
          <c:tx>
            <c:strRef>
              <c:f>'[Mobile phone and pico sales KH 21.05.15.xlsx]Data'!$A$62:$C$62</c:f>
              <c:strCache>
                <c:ptCount val="1"/>
                <c:pt idx="0">
                  <c:v>Cabo Verde CPV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21.05.15.xlsx]Data'!$D$62:$AM$62</c:f>
            </c:numRef>
          </c:val>
          <c:smooth val="0"/>
        </c:ser>
        <c:ser>
          <c:idx val="61"/>
          <c:order val="61"/>
          <c:tx>
            <c:strRef>
              <c:f>'[Mobile phone and pico sales KH 21.05.15.xlsx]Data'!$A$63:$C$63</c:f>
              <c:strCache>
                <c:ptCount val="1"/>
                <c:pt idx="0">
                  <c:v>Cameroon CMR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21.05.15.xlsx]Data'!$D$63:$AM$63</c:f>
            </c:numRef>
          </c:val>
          <c:smooth val="0"/>
        </c:ser>
        <c:ser>
          <c:idx val="62"/>
          <c:order val="62"/>
          <c:tx>
            <c:strRef>
              <c:f>'[Mobile phone and pico sales KH 21.05.15.xlsx]Data'!$A$64:$C$64</c:f>
              <c:strCache>
                <c:ptCount val="1"/>
                <c:pt idx="0">
                  <c:v>Central African Republic CAF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21.05.15.xlsx]Data'!$D$64:$AM$64</c:f>
            </c:numRef>
          </c:val>
          <c:smooth val="0"/>
        </c:ser>
        <c:ser>
          <c:idx val="63"/>
          <c:order val="63"/>
          <c:tx>
            <c:strRef>
              <c:f>'[Mobile phone and pico sales KH 21.05.15.xlsx]Data'!$A$65:$C$65</c:f>
              <c:strCache>
                <c:ptCount val="1"/>
                <c:pt idx="0">
                  <c:v>Chad TCD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21.05.15.xlsx]Data'!$D$65:$AM$65</c:f>
            </c:numRef>
          </c:val>
          <c:smooth val="0"/>
        </c:ser>
        <c:ser>
          <c:idx val="64"/>
          <c:order val="64"/>
          <c:tx>
            <c:strRef>
              <c:f>'[Mobile phone and pico sales KH 21.05.15.xlsx]Data'!$A$66:$C$66</c:f>
              <c:strCache>
                <c:ptCount val="1"/>
                <c:pt idx="0">
                  <c:v>Comoros COM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21.05.15.xlsx]Data'!$D$66:$AM$66</c:f>
            </c:numRef>
          </c:val>
          <c:smooth val="0"/>
        </c:ser>
        <c:ser>
          <c:idx val="65"/>
          <c:order val="65"/>
          <c:tx>
            <c:strRef>
              <c:f>'[Mobile phone and pico sales KH 21.05.15.xlsx]Data'!$A$67:$C$67</c:f>
              <c:strCache>
                <c:ptCount val="1"/>
                <c:pt idx="0">
                  <c:v>Congo, Dem. Rep. ZAR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21.05.15.xlsx]Data'!$D$67:$AM$67</c:f>
            </c:numRef>
          </c:val>
          <c:smooth val="0"/>
        </c:ser>
        <c:ser>
          <c:idx val="66"/>
          <c:order val="66"/>
          <c:tx>
            <c:strRef>
              <c:f>'[Mobile phone and pico sales KH 21.05.15.xlsx]Data'!$A$68:$C$68</c:f>
              <c:strCache>
                <c:ptCount val="1"/>
                <c:pt idx="0">
                  <c:v>Congo, Rep. COG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21.05.15.xlsx]Data'!$D$68:$AM$68</c:f>
            </c:numRef>
          </c:val>
          <c:smooth val="0"/>
        </c:ser>
        <c:ser>
          <c:idx val="67"/>
          <c:order val="67"/>
          <c:tx>
            <c:strRef>
              <c:f>'[Mobile phone and pico sales KH 21.05.15.xlsx]Data'!$A$69:$C$69</c:f>
              <c:strCache>
                <c:ptCount val="1"/>
                <c:pt idx="0">
                  <c:v>Cote d'Ivoire CIV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21.05.15.xlsx]Data'!$D$69:$AM$69</c:f>
            </c:numRef>
          </c:val>
          <c:smooth val="0"/>
        </c:ser>
        <c:ser>
          <c:idx val="68"/>
          <c:order val="68"/>
          <c:tx>
            <c:strRef>
              <c:f>'[Mobile phone and pico sales KH 21.05.15.xlsx]Data'!$A$70:$C$70</c:f>
              <c:strCache>
                <c:ptCount val="1"/>
                <c:pt idx="0">
                  <c:v>Equatorial Guinea GNQ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21.05.15.xlsx]Data'!$D$70:$AM$70</c:f>
            </c:numRef>
          </c:val>
          <c:smooth val="0"/>
        </c:ser>
        <c:ser>
          <c:idx val="69"/>
          <c:order val="69"/>
          <c:tx>
            <c:strRef>
              <c:f>'[Mobile phone and pico sales KH 21.05.15.xlsx]Data'!$A$71:$C$71</c:f>
              <c:strCache>
                <c:ptCount val="1"/>
                <c:pt idx="0">
                  <c:v>Eritrea ERI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21.05.15.xlsx]Data'!$D$71:$AM$71</c:f>
            </c:numRef>
          </c:val>
          <c:smooth val="0"/>
        </c:ser>
        <c:ser>
          <c:idx val="70"/>
          <c:order val="70"/>
          <c:tx>
            <c:strRef>
              <c:f>'[Mobile phone and pico sales KH 21.05.15.xlsx]Data'!$A$72:$C$72</c:f>
              <c:strCache>
                <c:ptCount val="1"/>
                <c:pt idx="0">
                  <c:v>Ethiopia ETH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21.05.15.xlsx]Data'!$D$72:$AM$72</c:f>
            </c:numRef>
          </c:val>
          <c:smooth val="0"/>
        </c:ser>
        <c:ser>
          <c:idx val="71"/>
          <c:order val="71"/>
          <c:tx>
            <c:strRef>
              <c:f>'[Mobile phone and pico sales KH 21.05.15.xlsx]Data'!$A$73:$C$73</c:f>
              <c:strCache>
                <c:ptCount val="1"/>
                <c:pt idx="0">
                  <c:v>Gabon GAB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21.05.15.xlsx]Data'!$D$73:$AM$73</c:f>
            </c:numRef>
          </c:val>
          <c:smooth val="0"/>
        </c:ser>
        <c:ser>
          <c:idx val="72"/>
          <c:order val="72"/>
          <c:tx>
            <c:strRef>
              <c:f>'[Mobile phone and pico sales KH 21.05.15.xlsx]Data'!$A$74:$C$74</c:f>
              <c:strCache>
                <c:ptCount val="1"/>
                <c:pt idx="0">
                  <c:v>Gambia, The GMB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21.05.15.xlsx]Data'!$D$74:$AM$74</c:f>
            </c:numRef>
          </c:val>
          <c:smooth val="0"/>
        </c:ser>
        <c:ser>
          <c:idx val="73"/>
          <c:order val="73"/>
          <c:tx>
            <c:strRef>
              <c:f>'[Mobile phone and pico sales KH 21.05.15.xlsx]Data'!$A$75:$C$75</c:f>
              <c:strCache>
                <c:ptCount val="1"/>
                <c:pt idx="0">
                  <c:v>Ghana GHA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21.05.15.xlsx]Data'!$D$75:$AM$75</c:f>
            </c:numRef>
          </c:val>
          <c:smooth val="0"/>
        </c:ser>
        <c:ser>
          <c:idx val="74"/>
          <c:order val="74"/>
          <c:tx>
            <c:strRef>
              <c:f>'[Mobile phone and pico sales KH 21.05.15.xlsx]Data'!$A$76:$C$76</c:f>
              <c:strCache>
                <c:ptCount val="1"/>
                <c:pt idx="0">
                  <c:v>Guinea GIN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21.05.15.xlsx]Data'!$D$76:$AM$76</c:f>
            </c:numRef>
          </c:val>
          <c:smooth val="0"/>
        </c:ser>
        <c:ser>
          <c:idx val="75"/>
          <c:order val="75"/>
          <c:tx>
            <c:strRef>
              <c:f>'[Mobile phone and pico sales KH 21.05.15.xlsx]Data'!$A$77:$C$77</c:f>
              <c:strCache>
                <c:ptCount val="1"/>
                <c:pt idx="0">
                  <c:v>Guinea-Bissau GNB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21.05.15.xlsx]Data'!$D$77:$AM$77</c:f>
            </c:numRef>
          </c:val>
          <c:smooth val="0"/>
        </c:ser>
        <c:ser>
          <c:idx val="76"/>
          <c:order val="76"/>
          <c:tx>
            <c:strRef>
              <c:f>'[Mobile phone and pico sales KH 21.05.15.xlsx]Data'!$A$78:$C$78</c:f>
              <c:strCache>
                <c:ptCount val="1"/>
                <c:pt idx="0">
                  <c:v>Kenya KEN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21.05.15.xlsx]Data'!$D$78:$AM$78</c:f>
            </c:numRef>
          </c:val>
          <c:smooth val="0"/>
        </c:ser>
        <c:ser>
          <c:idx val="77"/>
          <c:order val="77"/>
          <c:tx>
            <c:strRef>
              <c:f>'[Mobile phone and pico sales KH 21.05.15.xlsx]Data'!$A$79:$C$79</c:f>
              <c:strCache>
                <c:ptCount val="1"/>
                <c:pt idx="0">
                  <c:v>Lesotho LSO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21.05.15.xlsx]Data'!$D$79:$AM$79</c:f>
            </c:numRef>
          </c:val>
          <c:smooth val="0"/>
        </c:ser>
        <c:ser>
          <c:idx val="78"/>
          <c:order val="78"/>
          <c:tx>
            <c:strRef>
              <c:f>'[Mobile phone and pico sales KH 21.05.15.xlsx]Data'!$A$80:$C$80</c:f>
              <c:strCache>
                <c:ptCount val="1"/>
                <c:pt idx="0">
                  <c:v>Liberia LBR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21.05.15.xlsx]Data'!$D$80:$AM$80</c:f>
            </c:numRef>
          </c:val>
          <c:smooth val="0"/>
        </c:ser>
        <c:ser>
          <c:idx val="79"/>
          <c:order val="79"/>
          <c:tx>
            <c:strRef>
              <c:f>'[Mobile phone and pico sales KH 21.05.15.xlsx]Data'!$A$81:$C$81</c:f>
              <c:strCache>
                <c:ptCount val="1"/>
                <c:pt idx="0">
                  <c:v>Madagascar MDG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21.05.15.xlsx]Data'!$D$81:$AM$81</c:f>
            </c:numRef>
          </c:val>
          <c:smooth val="0"/>
        </c:ser>
        <c:ser>
          <c:idx val="80"/>
          <c:order val="80"/>
          <c:tx>
            <c:strRef>
              <c:f>'[Mobile phone and pico sales KH 21.05.15.xlsx]Data'!$A$82:$C$82</c:f>
              <c:strCache>
                <c:ptCount val="1"/>
                <c:pt idx="0">
                  <c:v>Malawi MWI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21.05.15.xlsx]Data'!$D$82:$AM$82</c:f>
            </c:numRef>
          </c:val>
          <c:smooth val="0"/>
        </c:ser>
        <c:ser>
          <c:idx val="81"/>
          <c:order val="81"/>
          <c:tx>
            <c:strRef>
              <c:f>'[Mobile phone and pico sales KH 21.05.15.xlsx]Data'!$A$83:$C$83</c:f>
              <c:strCache>
                <c:ptCount val="1"/>
                <c:pt idx="0">
                  <c:v>Mali MLI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21.05.15.xlsx]Data'!$D$83:$AM$83</c:f>
            </c:numRef>
          </c:val>
          <c:smooth val="0"/>
        </c:ser>
        <c:ser>
          <c:idx val="82"/>
          <c:order val="82"/>
          <c:tx>
            <c:strRef>
              <c:f>'[Mobile phone and pico sales KH 21.05.15.xlsx]Data'!$A$84:$C$84</c:f>
              <c:strCache>
                <c:ptCount val="1"/>
                <c:pt idx="0">
                  <c:v>Mauritania MRT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21.05.15.xlsx]Data'!$D$84:$AM$84</c:f>
            </c:numRef>
          </c:val>
          <c:smooth val="0"/>
        </c:ser>
        <c:ser>
          <c:idx val="83"/>
          <c:order val="83"/>
          <c:tx>
            <c:strRef>
              <c:f>'[Mobile phone and pico sales KH 21.05.15.xlsx]Data'!$A$85:$C$85</c:f>
              <c:strCache>
                <c:ptCount val="1"/>
                <c:pt idx="0">
                  <c:v>Mauritius MUS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21.05.15.xlsx]Data'!$D$85:$AM$85</c:f>
            </c:numRef>
          </c:val>
          <c:smooth val="0"/>
        </c:ser>
        <c:ser>
          <c:idx val="84"/>
          <c:order val="84"/>
          <c:tx>
            <c:strRef>
              <c:f>'[Mobile phone and pico sales KH 21.05.15.xlsx]Data'!$A$86:$C$86</c:f>
              <c:strCache>
                <c:ptCount val="1"/>
                <c:pt idx="0">
                  <c:v>Mozambique MOZ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21.05.15.xlsx]Data'!$D$86:$AM$86</c:f>
            </c:numRef>
          </c:val>
          <c:smooth val="0"/>
        </c:ser>
        <c:ser>
          <c:idx val="85"/>
          <c:order val="85"/>
          <c:tx>
            <c:strRef>
              <c:f>'[Mobile phone and pico sales KH 21.05.15.xlsx]Data'!$A$87:$C$87</c:f>
              <c:strCache>
                <c:ptCount val="1"/>
                <c:pt idx="0">
                  <c:v>Namibia NAM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21.05.15.xlsx]Data'!$D$87:$AM$87</c:f>
            </c:numRef>
          </c:val>
          <c:smooth val="0"/>
        </c:ser>
        <c:ser>
          <c:idx val="86"/>
          <c:order val="86"/>
          <c:tx>
            <c:strRef>
              <c:f>'[Mobile phone and pico sales KH 21.05.15.xlsx]Data'!$A$88:$C$88</c:f>
              <c:strCache>
                <c:ptCount val="1"/>
                <c:pt idx="0">
                  <c:v>Niger NER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21.05.15.xlsx]Data'!$D$88:$AM$88</c:f>
            </c:numRef>
          </c:val>
          <c:smooth val="0"/>
        </c:ser>
        <c:ser>
          <c:idx val="87"/>
          <c:order val="87"/>
          <c:tx>
            <c:strRef>
              <c:f>'[Mobile phone and pico sales KH 21.05.15.xlsx]Data'!$A$89:$C$89</c:f>
              <c:strCache>
                <c:ptCount val="1"/>
                <c:pt idx="0">
                  <c:v>Nigeria NGA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21.05.15.xlsx]Data'!$D$89:$AM$89</c:f>
            </c:numRef>
          </c:val>
          <c:smooth val="0"/>
        </c:ser>
        <c:ser>
          <c:idx val="88"/>
          <c:order val="88"/>
          <c:tx>
            <c:strRef>
              <c:f>'[Mobile phone and pico sales KH 21.05.15.xlsx]Data'!$A$90:$C$90</c:f>
              <c:strCache>
                <c:ptCount val="1"/>
                <c:pt idx="0">
                  <c:v>Rwanda RWA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21.05.15.xlsx]Data'!$D$90:$AM$90</c:f>
            </c:numRef>
          </c:val>
          <c:smooth val="0"/>
        </c:ser>
        <c:ser>
          <c:idx val="89"/>
          <c:order val="89"/>
          <c:tx>
            <c:strRef>
              <c:f>'[Mobile phone and pico sales KH 21.05.15.xlsx]Data'!$A$91:$C$91</c:f>
              <c:strCache>
                <c:ptCount val="1"/>
                <c:pt idx="0">
                  <c:v>Sao Tome and Principe STP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21.05.15.xlsx]Data'!$D$91:$AM$91</c:f>
            </c:numRef>
          </c:val>
          <c:smooth val="0"/>
        </c:ser>
        <c:ser>
          <c:idx val="90"/>
          <c:order val="90"/>
          <c:tx>
            <c:strRef>
              <c:f>'[Mobile phone and pico sales KH 21.05.15.xlsx]Data'!$A$92:$C$92</c:f>
              <c:strCache>
                <c:ptCount val="1"/>
                <c:pt idx="0">
                  <c:v>Senegal SEN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21.05.15.xlsx]Data'!$D$92:$AM$92</c:f>
            </c:numRef>
          </c:val>
          <c:smooth val="0"/>
        </c:ser>
        <c:ser>
          <c:idx val="91"/>
          <c:order val="91"/>
          <c:tx>
            <c:strRef>
              <c:f>'[Mobile phone and pico sales KH 21.05.15.xlsx]Data'!$A$93:$C$93</c:f>
              <c:strCache>
                <c:ptCount val="1"/>
                <c:pt idx="0">
                  <c:v>Seychelles SYC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21.05.15.xlsx]Data'!$D$93:$AM$93</c:f>
            </c:numRef>
          </c:val>
          <c:smooth val="0"/>
        </c:ser>
        <c:ser>
          <c:idx val="92"/>
          <c:order val="92"/>
          <c:tx>
            <c:strRef>
              <c:f>'[Mobile phone and pico sales KH 21.05.15.xlsx]Data'!$A$94:$C$94</c:f>
              <c:strCache>
                <c:ptCount val="1"/>
                <c:pt idx="0">
                  <c:v>Sierra Leone SLE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21.05.15.xlsx]Data'!$D$94:$AM$94</c:f>
            </c:numRef>
          </c:val>
          <c:smooth val="0"/>
        </c:ser>
        <c:ser>
          <c:idx val="93"/>
          <c:order val="93"/>
          <c:tx>
            <c:strRef>
              <c:f>'[Mobile phone and pico sales KH 21.05.15.xlsx]Data'!$A$95:$C$95</c:f>
              <c:strCache>
                <c:ptCount val="1"/>
                <c:pt idx="0">
                  <c:v>Somalia SOM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21.05.15.xlsx]Data'!$D$95:$AM$95</c:f>
            </c:numRef>
          </c:val>
          <c:smooth val="0"/>
        </c:ser>
        <c:ser>
          <c:idx val="94"/>
          <c:order val="94"/>
          <c:tx>
            <c:strRef>
              <c:f>'[Mobile phone and pico sales KH 21.05.15.xlsx]Data'!$A$96:$C$96</c:f>
              <c:strCache>
                <c:ptCount val="1"/>
                <c:pt idx="0">
                  <c:v>South Africa ZAF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21.05.15.xlsx]Data'!$D$96:$AM$96</c:f>
            </c:numRef>
          </c:val>
          <c:smooth val="0"/>
        </c:ser>
        <c:ser>
          <c:idx val="95"/>
          <c:order val="95"/>
          <c:tx>
            <c:strRef>
              <c:f>'[Mobile phone and pico sales KH 21.05.15.xlsx]Data'!$A$97:$C$97</c:f>
              <c:strCache>
                <c:ptCount val="1"/>
                <c:pt idx="0">
                  <c:v>South Sudan SSD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21.05.15.xlsx]Data'!$D$97:$AM$97</c:f>
            </c:numRef>
          </c:val>
          <c:smooth val="0"/>
        </c:ser>
        <c:ser>
          <c:idx val="96"/>
          <c:order val="96"/>
          <c:tx>
            <c:strRef>
              <c:f>'[Mobile phone and pico sales KH 21.05.15.xlsx]Data'!$A$98:$C$98</c:f>
              <c:strCache>
                <c:ptCount val="1"/>
                <c:pt idx="0">
                  <c:v>Sudan SDN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21.05.15.xlsx]Data'!$D$98:$AM$98</c:f>
            </c:numRef>
          </c:val>
          <c:smooth val="0"/>
        </c:ser>
        <c:ser>
          <c:idx val="97"/>
          <c:order val="97"/>
          <c:tx>
            <c:strRef>
              <c:f>'[Mobile phone and pico sales KH 21.05.15.xlsx]Data'!$A$99:$C$99</c:f>
              <c:strCache>
                <c:ptCount val="1"/>
                <c:pt idx="0">
                  <c:v>Swaziland SWZ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21.05.15.xlsx]Data'!$D$99:$AM$99</c:f>
            </c:numRef>
          </c:val>
          <c:smooth val="0"/>
        </c:ser>
        <c:ser>
          <c:idx val="98"/>
          <c:order val="98"/>
          <c:tx>
            <c:strRef>
              <c:f>'[Mobile phone and pico sales KH 21.05.15.xlsx]Data'!$A$100:$C$100</c:f>
              <c:strCache>
                <c:ptCount val="1"/>
                <c:pt idx="0">
                  <c:v>Tanzania TZA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21.05.15.xlsx]Data'!$D$100:$AM$100</c:f>
            </c:numRef>
          </c:val>
          <c:smooth val="0"/>
        </c:ser>
        <c:ser>
          <c:idx val="99"/>
          <c:order val="99"/>
          <c:tx>
            <c:strRef>
              <c:f>'[Mobile phone and pico sales KH 21.05.15.xlsx]Data'!$A$101:$C$101</c:f>
              <c:strCache>
                <c:ptCount val="1"/>
                <c:pt idx="0">
                  <c:v>Togo TGO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21.05.15.xlsx]Data'!$D$101:$AM$101</c:f>
            </c:numRef>
          </c:val>
          <c:smooth val="0"/>
        </c:ser>
        <c:ser>
          <c:idx val="100"/>
          <c:order val="100"/>
          <c:tx>
            <c:strRef>
              <c:f>'[Mobile phone and pico sales KH 21.05.15.xlsx]Data'!$A$102:$C$102</c:f>
              <c:strCache>
                <c:ptCount val="1"/>
                <c:pt idx="0">
                  <c:v>Uganda UGA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21.05.15.xlsx]Data'!$D$102:$AM$102</c:f>
            </c:numRef>
          </c:val>
          <c:smooth val="0"/>
        </c:ser>
        <c:ser>
          <c:idx val="101"/>
          <c:order val="101"/>
          <c:tx>
            <c:strRef>
              <c:f>'[Mobile phone and pico sales KH 21.05.15.xlsx]Data'!$A$103:$C$103</c:f>
              <c:strCache>
                <c:ptCount val="1"/>
                <c:pt idx="0">
                  <c:v>Zambia ZMB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21.05.15.xlsx]Data'!$D$103:$AM$103</c:f>
            </c:numRef>
          </c:val>
          <c:smooth val="0"/>
        </c:ser>
        <c:ser>
          <c:idx val="102"/>
          <c:order val="102"/>
          <c:tx>
            <c:strRef>
              <c:f>'[Mobile phone and pico sales KH 21.05.15.xlsx]Data'!$A$104:$C$104</c:f>
              <c:strCache>
                <c:ptCount val="1"/>
                <c:pt idx="0">
                  <c:v>Zimbabwe ZWE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21.05.15.xlsx]Data'!$D$104:$AM$104</c:f>
            </c:numRef>
          </c:val>
          <c:smooth val="0"/>
        </c:ser>
        <c:ser>
          <c:idx val="103"/>
          <c:order val="103"/>
          <c:tx>
            <c:strRef>
              <c:f>'[Mobile phone and pico sales KH 21.05.15.xlsx]Data'!$A$105:$C$105</c:f>
              <c:strCache>
                <c:ptCount val="1"/>
                <c:pt idx="0">
                  <c:v>Algeria DZA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21.05.15.xlsx]Data'!$D$105:$AM$105</c:f>
            </c:numRef>
          </c:val>
          <c:smooth val="0"/>
        </c:ser>
        <c:ser>
          <c:idx val="104"/>
          <c:order val="104"/>
          <c:tx>
            <c:strRef>
              <c:f>'[Mobile phone and pico sales KH 21.05.15.xlsx]Data'!$A$106:$C$106</c:f>
              <c:strCache>
                <c:ptCount val="1"/>
                <c:pt idx="0">
                  <c:v>Djibouti DJI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21.05.15.xlsx]Data'!$D$106:$AM$106</c:f>
            </c:numRef>
          </c:val>
          <c:smooth val="0"/>
        </c:ser>
        <c:ser>
          <c:idx val="105"/>
          <c:order val="105"/>
          <c:tx>
            <c:strRef>
              <c:f>'[Mobile phone and pico sales KH 21.05.15.xlsx]Data'!$A$107:$C$107</c:f>
              <c:strCache>
                <c:ptCount val="1"/>
                <c:pt idx="0">
                  <c:v>Egypt, Arab Rep. EGY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21.05.15.xlsx]Data'!$D$107:$AM$107</c:f>
            </c:numRef>
          </c:val>
          <c:smooth val="0"/>
        </c:ser>
        <c:ser>
          <c:idx val="106"/>
          <c:order val="106"/>
          <c:tx>
            <c:strRef>
              <c:f>'[Mobile phone and pico sales KH 21.05.15.xlsx]Data'!$A$108:$C$108</c:f>
              <c:strCache>
                <c:ptCount val="1"/>
                <c:pt idx="0">
                  <c:v>Libya LBY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21.05.15.xlsx]Data'!$D$108:$AM$108</c:f>
            </c:numRef>
          </c:val>
          <c:smooth val="0"/>
        </c:ser>
        <c:ser>
          <c:idx val="107"/>
          <c:order val="107"/>
          <c:tx>
            <c:strRef>
              <c:f>'[Mobile phone and pico sales KH 21.05.15.xlsx]Data'!$A$109:$C$109</c:f>
              <c:strCache>
                <c:ptCount val="1"/>
                <c:pt idx="0">
                  <c:v>Morocco MAR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21.05.15.xlsx]Data'!$D$109:$AM$109</c:f>
            </c:numRef>
          </c:val>
          <c:smooth val="0"/>
        </c:ser>
        <c:ser>
          <c:idx val="108"/>
          <c:order val="108"/>
          <c:tx>
            <c:strRef>
              <c:f>'[Mobile phone and pico sales KH 21.05.15.xlsx]Data'!$A$110:$C$110</c:f>
              <c:strCache>
                <c:ptCount val="1"/>
                <c:pt idx="0">
                  <c:v>Tunisia TUN Population, total</c:v>
                </c:pt>
              </c:strCache>
            </c:strRef>
          </c:tx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21.05.15.xlsx]Data'!$D$110:$AM$110</c:f>
            </c:numRef>
          </c:val>
          <c:smooth val="0"/>
        </c:ser>
        <c:ser>
          <c:idx val="110"/>
          <c:order val="109"/>
          <c:tx>
            <c:strRef>
              <c:f>'[Mobile phone and pico sales KH 21.05.15.xlsx]Data'!$C$112</c:f>
              <c:strCache>
                <c:ptCount val="1"/>
                <c:pt idx="0">
                  <c:v>Pico-solar light sales, total</c:v>
                </c:pt>
              </c:strCache>
            </c:strRef>
          </c:tx>
          <c:spPr>
            <a:ln w="4445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'[Mobile phone and pico sales KH 21.05.15.xlsx]Data'!$D$1:$AM$1</c:f>
              <c:numCache>
                <c:formatCode>General</c:formatCode>
                <c:ptCount val="35"/>
                <c:pt idx="0">
                  <c:v>1980.0</c:v>
                </c:pt>
                <c:pt idx="1">
                  <c:v>1981.0</c:v>
                </c:pt>
                <c:pt idx="2">
                  <c:v>1982.0</c:v>
                </c:pt>
                <c:pt idx="3">
                  <c:v>1983.0</c:v>
                </c:pt>
                <c:pt idx="4">
                  <c:v>1984.0</c:v>
                </c:pt>
                <c:pt idx="5">
                  <c:v>1985.0</c:v>
                </c:pt>
                <c:pt idx="6">
                  <c:v>1986.0</c:v>
                </c:pt>
                <c:pt idx="7">
                  <c:v>1987.0</c:v>
                </c:pt>
                <c:pt idx="8">
                  <c:v>1988.0</c:v>
                </c:pt>
                <c:pt idx="9">
                  <c:v>1989.0</c:v>
                </c:pt>
                <c:pt idx="10">
                  <c:v>1990.0</c:v>
                </c:pt>
                <c:pt idx="11">
                  <c:v>1991.0</c:v>
                </c:pt>
                <c:pt idx="12">
                  <c:v>1992.0</c:v>
                </c:pt>
                <c:pt idx="13">
                  <c:v>1993.0</c:v>
                </c:pt>
                <c:pt idx="14">
                  <c:v>1994.0</c:v>
                </c:pt>
                <c:pt idx="15">
                  <c:v>1995.0</c:v>
                </c:pt>
                <c:pt idx="16">
                  <c:v>1996.0</c:v>
                </c:pt>
                <c:pt idx="17">
                  <c:v>1997.0</c:v>
                </c:pt>
                <c:pt idx="18">
                  <c:v>1998.0</c:v>
                </c:pt>
                <c:pt idx="19">
                  <c:v>1999.0</c:v>
                </c:pt>
                <c:pt idx="20">
                  <c:v>2000.0</c:v>
                </c:pt>
                <c:pt idx="21">
                  <c:v>2001.0</c:v>
                </c:pt>
                <c:pt idx="22">
                  <c:v>2002.0</c:v>
                </c:pt>
                <c:pt idx="23">
                  <c:v>2003.0</c:v>
                </c:pt>
                <c:pt idx="24">
                  <c:v>2004.0</c:v>
                </c:pt>
                <c:pt idx="25">
                  <c:v>2005.0</c:v>
                </c:pt>
                <c:pt idx="26">
                  <c:v>2006.0</c:v>
                </c:pt>
                <c:pt idx="27">
                  <c:v>2007.0</c:v>
                </c:pt>
                <c:pt idx="28">
                  <c:v>2008.0</c:v>
                </c:pt>
                <c:pt idx="29">
                  <c:v>2009.0</c:v>
                </c:pt>
                <c:pt idx="30">
                  <c:v>2010.0</c:v>
                </c:pt>
                <c:pt idx="31">
                  <c:v>2011.0</c:v>
                </c:pt>
                <c:pt idx="32">
                  <c:v>2012.0</c:v>
                </c:pt>
                <c:pt idx="33">
                  <c:v>2013.0</c:v>
                </c:pt>
                <c:pt idx="34">
                  <c:v>2014.0</c:v>
                </c:pt>
              </c:numCache>
            </c:numRef>
          </c:cat>
          <c:val>
            <c:numRef>
              <c:f>'[Mobile phone and pico sales KH 21.05.15.xlsx]Data'!$D$112:$AM$112</c:f>
              <c:numCache>
                <c:formatCode>General</c:formatCode>
                <c:ptCount val="35"/>
                <c:pt idx="26">
                  <c:v>0.0</c:v>
                </c:pt>
                <c:pt idx="27">
                  <c:v>5000.0</c:v>
                </c:pt>
                <c:pt idx="28">
                  <c:v>25000.0</c:v>
                </c:pt>
                <c:pt idx="29">
                  <c:v>50000.0</c:v>
                </c:pt>
                <c:pt idx="30">
                  <c:v>120000.0</c:v>
                </c:pt>
                <c:pt idx="31">
                  <c:v>230000.0</c:v>
                </c:pt>
                <c:pt idx="32">
                  <c:v>610000.0</c:v>
                </c:pt>
                <c:pt idx="33">
                  <c:v>1.4E6</c:v>
                </c:pt>
                <c:pt idx="34">
                  <c:v>1.77E6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2740488"/>
        <c:axId val="-2092737480"/>
      </c:lineChart>
      <c:dateAx>
        <c:axId val="-2092740488"/>
        <c:scaling>
          <c:orientation val="minMax"/>
        </c:scaling>
        <c:delete val="0"/>
        <c:axPos val="b"/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092737480"/>
        <c:crosses val="autoZero"/>
        <c:auto val="0"/>
        <c:lblOffset val="100"/>
        <c:baseTimeUnit val="days"/>
        <c:majorUnit val="5.0"/>
        <c:majorTimeUnit val="days"/>
        <c:minorUnit val="1.0"/>
        <c:minorTimeUnit val="days"/>
      </c:dateAx>
      <c:valAx>
        <c:axId val="-2092737480"/>
        <c:scaling>
          <c:logBase val="10.0"/>
          <c:orientation val="minMax"/>
          <c:max val="1.0E9"/>
          <c:min val="1000.0"/>
        </c:scaling>
        <c:delete val="0"/>
        <c:axPos val="l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Solar Light Sales</a:t>
                </a:r>
              </a:p>
            </c:rich>
          </c:tx>
          <c:layout>
            <c:manualLayout>
              <c:xMode val="edge"/>
              <c:yMode val="edge"/>
              <c:x val="0.0169585857981592"/>
              <c:y val="0.2808782359515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-2092740488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0.0241715474529624"/>
                <c:y val="0.0399099266539659"/>
              </c:manualLayout>
            </c:layout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0.44944</cdr:x>
      <cdr:y>0.60676</cdr:y>
    </cdr:from>
    <cdr:to>
      <cdr:x>0.53933</cdr:x>
      <cdr:y>0.89247</cdr:y>
    </cdr:to>
    <cdr:sp macro="" textlink="">
      <cdr:nvSpPr>
        <cdr:cNvPr id="2" name="Down Arrow 1"/>
        <cdr:cNvSpPr/>
      </cdr:nvSpPr>
      <cdr:spPr>
        <a:xfrm xmlns:a="http://schemas.openxmlformats.org/drawingml/2006/main">
          <a:off x="2880332" y="2446715"/>
          <a:ext cx="576079" cy="1152124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6">
            <a:lumMod val="7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0.22453</cdr:x>
      <cdr:y>0.74645</cdr:y>
    </cdr:from>
    <cdr:to>
      <cdr:x>0.29184</cdr:x>
      <cdr:y>0.89308</cdr:y>
    </cdr:to>
    <cdr:sp macro="" textlink="">
      <cdr:nvSpPr>
        <cdr:cNvPr id="3" name="Down Arrow 2"/>
        <cdr:cNvSpPr/>
      </cdr:nvSpPr>
      <cdr:spPr>
        <a:xfrm xmlns:a="http://schemas.openxmlformats.org/drawingml/2006/main">
          <a:off x="1681477" y="4032448"/>
          <a:ext cx="504036" cy="792119"/>
        </a:xfrm>
        <a:prstGeom xmlns:a="http://schemas.openxmlformats.org/drawingml/2006/main" prst="downArrow">
          <a:avLst/>
        </a:prstGeom>
        <a:solidFill xmlns:a="http://schemas.openxmlformats.org/drawingml/2006/main">
          <a:schemeClr val="accent6">
            <a:lumMod val="75000"/>
          </a:schemeClr>
        </a:solidFill>
        <a:ln xmlns:a="http://schemas.openxmlformats.org/drawingml/2006/main">
          <a:solidFill>
            <a:schemeClr val="accent6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 altLang="en-GB">
            <a:solidFill>
              <a:schemeClr val="accent6">
                <a:lumMod val="75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0.40928</cdr:x>
      <cdr:y>0.01667</cdr:y>
    </cdr:from>
    <cdr:to>
      <cdr:x>0.81857</cdr:x>
      <cdr:y>0.28333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24336" y="72008"/>
          <a:ext cx="3024336" cy="11520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 smtClean="0">
              <a:solidFill>
                <a:schemeClr val="accent1">
                  <a:lumMod val="75000"/>
                </a:schemeClr>
              </a:solidFill>
            </a:rPr>
            <a:t>African mobile cellular subscriptions</a:t>
          </a:r>
          <a:endParaRPr lang="en-US" sz="24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0.54571</cdr:x>
      <cdr:y>0.5</cdr:y>
    </cdr:from>
    <cdr:to>
      <cdr:x>0.92576</cdr:x>
      <cdr:y>0.76666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032448" y="2160240"/>
          <a:ext cx="2808322" cy="11520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 smtClean="0">
              <a:solidFill>
                <a:schemeClr val="accent6">
                  <a:lumMod val="75000"/>
                </a:schemeClr>
              </a:solidFill>
            </a:rPr>
            <a:t>        </a:t>
          </a:r>
          <a:r>
            <a:rPr lang="en-US" sz="2400" dirty="0" err="1" smtClean="0">
              <a:solidFill>
                <a:schemeClr val="accent6">
                  <a:lumMod val="75000"/>
                </a:schemeClr>
              </a:solidFill>
            </a:rPr>
            <a:t>SunnyMoney</a:t>
          </a:r>
          <a:endParaRPr lang="en-US" sz="2400" dirty="0" smtClean="0">
            <a:solidFill>
              <a:schemeClr val="accent6">
                <a:lumMod val="75000"/>
              </a:schemeClr>
            </a:solidFill>
          </a:endParaRPr>
        </a:p>
        <a:p xmlns:a="http://schemas.openxmlformats.org/drawingml/2006/main">
          <a:r>
            <a:rPr lang="en-US" sz="2400" dirty="0" smtClean="0">
              <a:solidFill>
                <a:schemeClr val="accent6">
                  <a:lumMod val="75000"/>
                </a:schemeClr>
              </a:solidFill>
            </a:rPr>
            <a:t>solar light sales</a:t>
          </a:r>
          <a:endParaRPr lang="en-US" sz="2400" dirty="0">
            <a:solidFill>
              <a:schemeClr val="accent6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6E19-3B3E-2240-899A-EBD42D1C4BFC}" type="datetimeFigureOut">
              <a:rPr lang="en-US" smtClean="0"/>
              <a:t>05/12/15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76BF3-50AC-6E48-8F20-0B9D57C0A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14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BB6E3-4A17-5D48-80FE-DF6AAF1232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24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BB6E3-4A17-5D48-80FE-DF6AAF1232D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424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7C8A"/>
              </a:buClr>
              <a:buFont typeface="Wingdings" charset="0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7C8A"/>
              </a:buClr>
              <a:buFont typeface="Wingdings" charset="0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7C8A"/>
              </a:buClr>
              <a:buFont typeface="Wingdings" charset="0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7C8A"/>
              </a:buClr>
              <a:buFont typeface="Wingdings" charset="0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D9369-4F6F-6245-8BDC-C0934624F4A2}" type="slidenum">
              <a:rPr lang="en-GB" sz="1300">
                <a:latin typeface="Times New Roman" charset="0"/>
              </a:rPr>
              <a:pPr/>
              <a:t>7</a:t>
            </a:fld>
            <a:endParaRPr lang="en-GB" sz="1300">
              <a:latin typeface="Times New Roman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30588"/>
          </a:xfrm>
          <a:ln/>
        </p:spPr>
      </p:sp>
      <p:sp>
        <p:nvSpPr>
          <p:cNvPr id="191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5214"/>
            <a:ext cx="5030391" cy="4112381"/>
          </a:xfrm>
        </p:spPr>
        <p:txBody>
          <a:bodyPr lIns="91410" tIns="45706" rIns="91410" bIns="45706"/>
          <a:lstStyle/>
          <a:p>
            <a:pPr eaLnBrk="1" hangingPunct="1">
              <a:defRPr/>
            </a:pPr>
            <a:r>
              <a:rPr lang="en-US" smtClean="0">
                <a:latin typeface="Helvetica" charset="0"/>
                <a:cs typeface="+mn-cs"/>
              </a:rPr>
              <a:t>JO 733 - C21e + C21t </a:t>
            </a:r>
            <a:r>
              <a:rPr lang="en-US" b="1" smtClean="0">
                <a:cs typeface="+mn-cs"/>
              </a:rPr>
              <a:t>Johnnie Johnson Housing /Southdale Homes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7C8A"/>
              </a:buClr>
              <a:buFont typeface="Wingdings" charset="0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7C8A"/>
              </a:buClr>
              <a:buFont typeface="Wingdings" charset="0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7C8A"/>
              </a:buClr>
              <a:buFont typeface="Wingdings" charset="0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7C8A"/>
              </a:buClr>
              <a:buFont typeface="Wingdings" charset="0"/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1C0E0D-5A4B-4C4C-9B6B-BE3AF3DC7A3F}" type="slidenum">
              <a:rPr lang="en-GB" sz="1300">
                <a:latin typeface="Times New Roman" charset="0"/>
              </a:rPr>
              <a:pPr/>
              <a:t>8</a:t>
            </a:fld>
            <a:endParaRPr lang="en-GB" sz="130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D1FE4-CBB1-4812-AFD0-E6AEAC00F4A9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498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20AC-C24C-894D-AC57-00C3BBB92C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3BA-3414-5E45-903F-7C0C5FD994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72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20AC-C24C-894D-AC57-00C3BBB92C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3BA-3414-5E45-903F-7C0C5FD994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610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20AC-C24C-894D-AC57-00C3BBB92C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3BA-3414-5E45-903F-7C0C5FD994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4879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CCEB3-6F2C-3049-8B03-88D3841E9490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03138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143070"/>
      </p:ext>
    </p:extLst>
  </p:cSld>
  <p:clrMapOvr>
    <a:masterClrMapping/>
  </p:clrMapOvr>
  <p:transition xmlns:p14="http://schemas.microsoft.com/office/powerpoint/2010/main"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644011" y="2660915"/>
            <a:ext cx="4167647" cy="2784309"/>
          </a:xfrm>
          <a:prstGeom prst="roundRect">
            <a:avLst>
              <a:gd name="adj" fmla="val 2776"/>
            </a:avLst>
          </a:prstGeom>
          <a:solidFill>
            <a:srgbClr val="FFFF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925" tIns="38963" rIns="77925" bIns="38963" numCol="1" rtlCol="0" anchor="t" anchorCtr="0" compatLnSpc="1">
            <a:prstTxWarp prst="textNoShape">
              <a:avLst/>
            </a:prstTxWarp>
          </a:bodyPr>
          <a:lstStyle/>
          <a:p>
            <a:pPr defTabSz="38286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GB" sz="1500" dirty="0" smtClean="0">
              <a:solidFill>
                <a:prstClr val="white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860032" y="4173081"/>
            <a:ext cx="3711182" cy="720080"/>
          </a:xfr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2800" baseline="0"/>
            </a:lvl1pPr>
          </a:lstStyle>
          <a:p>
            <a:pPr lvl="0"/>
            <a:r>
              <a:rPr lang="en-US"/>
              <a:t>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577146" y="4965171"/>
            <a:ext cx="1994388" cy="288032"/>
          </a:xfrm>
        </p:spPr>
        <p:txBody>
          <a:bodyPr wrap="none" lIns="0" tIns="0" rIns="0" bIns="0"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/>
              <a:t>Edit date</a:t>
            </a:r>
          </a:p>
        </p:txBody>
      </p:sp>
      <p:pic>
        <p:nvPicPr>
          <p:cNvPr id="2" name="Picture 1" descr="Sc-logo-Preferred-1000p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958" y="2660917"/>
            <a:ext cx="2588506" cy="151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5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siness-working-01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9143999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 userDrawn="1"/>
        </p:nvSpPr>
        <p:spPr bwMode="auto">
          <a:xfrm>
            <a:off x="179515" y="260648"/>
            <a:ext cx="4167647" cy="2784309"/>
          </a:xfrm>
          <a:prstGeom prst="roundRect">
            <a:avLst>
              <a:gd name="adj" fmla="val 2776"/>
            </a:avLst>
          </a:prstGeom>
          <a:solidFill>
            <a:srgbClr val="FFFF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925" tIns="38963" rIns="77925" bIns="38963" numCol="1" rtlCol="0" anchor="t" anchorCtr="0" compatLnSpc="1">
            <a:prstTxWarp prst="textNoShape">
              <a:avLst/>
            </a:prstTxWarp>
          </a:bodyPr>
          <a:lstStyle/>
          <a:p>
            <a:pPr defTabSz="38286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GB" sz="1500" dirty="0" smtClean="0">
              <a:solidFill>
                <a:prstClr val="white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6" y="1772815"/>
            <a:ext cx="3711182" cy="720080"/>
          </a:xfr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2800" baseline="0"/>
            </a:lvl1pPr>
          </a:lstStyle>
          <a:p>
            <a:pPr lvl="0"/>
            <a:r>
              <a:rPr lang="en-US"/>
              <a:t>Edit title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112650" y="2564904"/>
            <a:ext cx="1994388" cy="288032"/>
          </a:xfrm>
        </p:spPr>
        <p:txBody>
          <a:bodyPr wrap="none" lIns="0" tIns="0" rIns="0" bIns="0"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/>
              <a:t>Edit date</a:t>
            </a:r>
          </a:p>
        </p:txBody>
      </p:sp>
      <p:pic>
        <p:nvPicPr>
          <p:cNvPr id="17" name="Picture 16" descr="Sc-logo-Preferred-1000px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462" y="260650"/>
            <a:ext cx="2588506" cy="151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79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siness-easy-step-0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2"/>
            <a:ext cx="9224825" cy="6852444"/>
          </a:xfrm>
          <a:prstGeom prst="rect">
            <a:avLst/>
          </a:prstGeom>
        </p:spPr>
      </p:pic>
      <p:sp>
        <p:nvSpPr>
          <p:cNvPr id="15" name="Rounded Rectangle 14"/>
          <p:cNvSpPr/>
          <p:nvPr userDrawn="1"/>
        </p:nvSpPr>
        <p:spPr bwMode="auto">
          <a:xfrm>
            <a:off x="5842003" y="260648"/>
            <a:ext cx="3185679" cy="2784309"/>
          </a:xfrm>
          <a:prstGeom prst="roundRect">
            <a:avLst>
              <a:gd name="adj" fmla="val 2776"/>
            </a:avLst>
          </a:prstGeom>
          <a:solidFill>
            <a:srgbClr val="FFFF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925" tIns="38963" rIns="77925" bIns="38963" numCol="1" rtlCol="0" anchor="t" anchorCtr="0" compatLnSpc="1">
            <a:prstTxWarp prst="textNoShape">
              <a:avLst/>
            </a:prstTxWarp>
          </a:bodyPr>
          <a:lstStyle/>
          <a:p>
            <a:pPr defTabSz="38286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GB" sz="1500" dirty="0" smtClean="0">
              <a:solidFill>
                <a:prstClr val="white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076056" y="1772815"/>
            <a:ext cx="3711182" cy="720080"/>
          </a:xfr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2800" baseline="0"/>
            </a:lvl1pPr>
          </a:lstStyle>
          <a:p>
            <a:pPr lvl="0"/>
            <a:r>
              <a:rPr lang="en-US"/>
              <a:t>Edit title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793170" y="2564904"/>
            <a:ext cx="1994388" cy="288032"/>
          </a:xfrm>
        </p:spPr>
        <p:txBody>
          <a:bodyPr wrap="none" lIns="0" tIns="0" rIns="0" bIns="0"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/>
              <a:t>Edit date</a:t>
            </a:r>
          </a:p>
        </p:txBody>
      </p:sp>
      <p:pic>
        <p:nvPicPr>
          <p:cNvPr id="18" name="Picture 17" descr="Sc-logo-Preferred-1000px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982" y="260650"/>
            <a:ext cx="2588506" cy="151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5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 descr="fountaine burntstalks Aerial 01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" b="16801"/>
          <a:stretch/>
        </p:blipFill>
        <p:spPr>
          <a:xfrm>
            <a:off x="-11336" y="-1"/>
            <a:ext cx="9155336" cy="6858001"/>
          </a:xfrm>
          <a:prstGeom prst="rect">
            <a:avLst/>
          </a:prstGeom>
        </p:spPr>
      </p:pic>
      <p:sp>
        <p:nvSpPr>
          <p:cNvPr id="6" name="Rounded Rectangle 5"/>
          <p:cNvSpPr/>
          <p:nvPr userDrawn="1"/>
        </p:nvSpPr>
        <p:spPr bwMode="auto">
          <a:xfrm>
            <a:off x="4788025" y="260648"/>
            <a:ext cx="4239655" cy="2784309"/>
          </a:xfrm>
          <a:prstGeom prst="roundRect">
            <a:avLst>
              <a:gd name="adj" fmla="val 2776"/>
            </a:avLst>
          </a:prstGeom>
          <a:solidFill>
            <a:srgbClr val="FFFF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916" tIns="38958" rIns="77916" bIns="38958" numCol="1" rtlCol="0" anchor="t" anchorCtr="0" compatLnSpc="1">
            <a:prstTxWarp prst="textNoShape">
              <a:avLst/>
            </a:prstTxWarp>
          </a:bodyPr>
          <a:lstStyle/>
          <a:p>
            <a:pPr defTabSz="38281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GB" sz="1500" smtClean="0">
              <a:solidFill>
                <a:prstClr val="white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076057" y="1772815"/>
            <a:ext cx="3711182" cy="720080"/>
          </a:xfr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2800" baseline="0"/>
            </a:lvl1pPr>
          </a:lstStyle>
          <a:p>
            <a:pPr lvl="0"/>
            <a:r>
              <a:rPr lang="en-US"/>
              <a:t>Edit title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793170" y="2564904"/>
            <a:ext cx="1994388" cy="288032"/>
          </a:xfrm>
        </p:spPr>
        <p:txBody>
          <a:bodyPr wrap="none" lIns="0" tIns="0" rIns="0" bIns="0"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/>
              <a:t>Edit date</a:t>
            </a:r>
          </a:p>
        </p:txBody>
      </p:sp>
      <p:pic>
        <p:nvPicPr>
          <p:cNvPr id="9" name="Picture 8" descr="Sc-logo-Preferred-1000px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83" y="260651"/>
            <a:ext cx="2588506" cy="151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5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20AC-C24C-894D-AC57-00C3BBB92C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3BA-3414-5E45-903F-7C0C5FD994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7228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20AC-C24C-894D-AC57-00C3BBB92C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3BA-3414-5E45-903F-7C0C5FD994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084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20AC-C24C-894D-AC57-00C3BBB92C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3BA-3414-5E45-903F-7C0C5FD994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772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20AC-C24C-894D-AC57-00C3BBB92C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3BA-3414-5E45-903F-7C0C5FD994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00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20AC-C24C-894D-AC57-00C3BBB92C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3BA-3414-5E45-903F-7C0C5FD994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26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20AC-C24C-894D-AC57-00C3BBB92C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3BA-3414-5E45-903F-7C0C5FD994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17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20AC-C24C-894D-AC57-00C3BBB92C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3BA-3414-5E45-903F-7C0C5FD994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423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920AC-C24C-894D-AC57-00C3BBB92C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83BA-3414-5E45-903F-7C0C5FD994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72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920AC-C24C-894D-AC57-00C3BBB92C2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05/12/15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783BA-3414-5E45-903F-7C0C5FD9945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504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7" r:id="rId12"/>
    <p:sldLayoutId id="214748374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77925" tIns="38963" rIns="77925" bIns="38963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638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fld id="{CB665465-80B6-3340-9A02-887D8432DE4C}" type="datetimeFigureOut">
              <a:rPr lang="en-GB">
                <a:solidFill>
                  <a:prstClr val="black">
                    <a:tint val="75000"/>
                  </a:prstClr>
                </a:solidFill>
                <a:latin typeface="Arial" charset="0"/>
                <a:cs typeface="Arial Unicode MS" charset="0"/>
              </a:rPr>
              <a:pPr defTabSz="3638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t>05/12/15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638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cs typeface="Arial Unicode MS" charset="0"/>
            </a:endParaRPr>
          </a:p>
        </p:txBody>
      </p:sp>
      <p:pic>
        <p:nvPicPr>
          <p:cNvPr id="7" name="Picture 6" descr="Z:\marketing on fam lib\PRO Images\NEW BRAND\Installer (resi &amp; busi)- people\Jose-inspecting-solar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5835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333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</p:sldLayoutIdLst>
  <p:txStyles>
    <p:titleStyle>
      <a:lvl1pPr algn="ctr" defTabSz="389626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38962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389626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38962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389626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389626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ystal ball black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963" y="0"/>
            <a:ext cx="9776298" cy="685800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 bwMode="auto">
          <a:xfrm>
            <a:off x="2150534" y="457200"/>
            <a:ext cx="4572000" cy="4752830"/>
          </a:xfrm>
          <a:prstGeom prst="donut">
            <a:avLst>
              <a:gd name="adj" fmla="val 4160"/>
            </a:avLst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-112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0534" y="4671421"/>
            <a:ext cx="4910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rgbClr val="BFD0FF"/>
                </a:solidFill>
                <a:latin typeface="Calibri"/>
                <a:ea typeface="ＭＳ Ｐゴシック"/>
                <a:cs typeface="Calibri"/>
              </a:rPr>
              <a:t>The role for solar                </a:t>
            </a:r>
            <a:r>
              <a:rPr lang="en-US" sz="2800" dirty="0" smtClean="0">
                <a:solidFill>
                  <a:srgbClr val="BFD0FF"/>
                </a:solidFill>
                <a:latin typeface="Calibri"/>
                <a:ea typeface="ＭＳ Ｐゴシック"/>
                <a:cs typeface="Calibri"/>
              </a:rPr>
              <a:t>and what needs to happen</a:t>
            </a:r>
          </a:p>
        </p:txBody>
      </p:sp>
    </p:spTree>
    <p:extLst>
      <p:ext uri="{BB962C8B-B14F-4D97-AF65-F5344CB8AC3E}">
        <p14:creationId xmlns:p14="http://schemas.microsoft.com/office/powerpoint/2010/main" val="107594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proposer: </a:t>
            </a:r>
            <a:r>
              <a:rPr lang="en-US" dirty="0" err="1" smtClean="0"/>
              <a:t>SolarAid</a:t>
            </a:r>
            <a:endParaRPr lang="en-US" dirty="0"/>
          </a:p>
        </p:txBody>
      </p:sp>
      <p:pic>
        <p:nvPicPr>
          <p:cNvPr id="4" name="Picture 3" descr="SC-at-howbery-and-arra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1" descr="SC_LogoColour_Preferred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6021288"/>
            <a:ext cx="2088232" cy="7069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1505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2500" b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99992" y="5157192"/>
            <a:ext cx="3024336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56427" y="4368337"/>
            <a:ext cx="3251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Let us not forget….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6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opher studying by solar light - Patrick Bentley - SolarAi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41" y="0"/>
            <a:ext cx="10029791" cy="6858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251520" y="1"/>
            <a:ext cx="8892480" cy="11546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How to transition out of oil in one easy lesson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03920" y="5201030"/>
            <a:ext cx="8892480" cy="1439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2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+mj-lt"/>
              </a:rPr>
              <a:t> in one sector of oil use, on one continent 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+mj-lt"/>
              </a:rPr>
              <a:t>…but it is a microcosm of the global energy transition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7665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U:\Ray of Sunshine pho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436" y="-1"/>
            <a:ext cx="9155436" cy="686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326487"/>
              </p:ext>
            </p:extLst>
          </p:nvPr>
        </p:nvGraphicFramePr>
        <p:xfrm>
          <a:off x="2456" y="404664"/>
          <a:ext cx="7488832" cy="5402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8520177"/>
              </p:ext>
            </p:extLst>
          </p:nvPr>
        </p:nvGraphicFramePr>
        <p:xfrm>
          <a:off x="6652485" y="404664"/>
          <a:ext cx="230425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01578" y="764704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Uganda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20637" y="1052736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Malawi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20637" y="1412776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Zambia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27392" y="2276872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Kenya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20637" y="3933056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Tanzania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47664" y="3861048"/>
            <a:ext cx="936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$25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1760" y="2276872"/>
            <a:ext cx="2736304" cy="1323439"/>
          </a:xfrm>
          <a:prstGeom prst="rect">
            <a:avLst/>
          </a:prstGeom>
          <a:noFill/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  <a:softEdge rad="1143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E47D18"/>
                </a:solidFill>
              </a:rPr>
              <a:t>Mission set: </a:t>
            </a:r>
          </a:p>
          <a:p>
            <a:pPr algn="ctr"/>
            <a:r>
              <a:rPr lang="en-US" sz="2000" dirty="0" smtClean="0">
                <a:solidFill>
                  <a:srgbClr val="E47D18"/>
                </a:solidFill>
              </a:rPr>
              <a:t>to play lead role in ridding Africa of oil use in lighting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47864" y="332656"/>
            <a:ext cx="3384376" cy="830997"/>
          </a:xfrm>
          <a:prstGeom prst="rect">
            <a:avLst/>
          </a:prstGeom>
          <a:noFill/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  <a:softEdge rad="1143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E47D18"/>
                </a:solidFill>
              </a:rPr>
              <a:t>1.7 million sold          </a:t>
            </a:r>
            <a:r>
              <a:rPr lang="en-US" sz="2000" b="1" dirty="0" smtClean="0">
                <a:solidFill>
                  <a:srgbClr val="E47D18"/>
                </a:solidFill>
              </a:rPr>
              <a:t>….</a:t>
            </a:r>
            <a:r>
              <a:rPr lang="en-US" sz="2000" dirty="0" smtClean="0">
                <a:solidFill>
                  <a:srgbClr val="E47D18"/>
                </a:solidFill>
              </a:rPr>
              <a:t>198.3 million to go</a:t>
            </a:r>
            <a:endParaRPr lang="en-US" sz="2000" dirty="0">
              <a:solidFill>
                <a:srgbClr val="E47D1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2240" y="404664"/>
            <a:ext cx="936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 $5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7" name="Picture 2" descr="S:\PROGS\Product Development\SunnyMoney\Graphics\LOGO\sunnymoney_logos\sunny money log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5733256"/>
            <a:ext cx="1746841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11560" y="5842337"/>
            <a:ext cx="70202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dirty="0" smtClean="0"/>
              <a:t>"</a:t>
            </a:r>
            <a:r>
              <a:rPr lang="en-GB" sz="2000" dirty="0"/>
              <a:t>Few, if any, other businesses have </a:t>
            </a:r>
            <a:r>
              <a:rPr lang="en-GB" sz="2000" dirty="0" smtClean="0"/>
              <a:t>launched </a:t>
            </a:r>
          </a:p>
          <a:p>
            <a:pPr lvl="0" algn="ctr"/>
            <a:r>
              <a:rPr lang="en-GB" sz="2000" dirty="0" smtClean="0"/>
              <a:t>a </a:t>
            </a:r>
            <a:r>
              <a:rPr lang="en-GB" sz="2000" dirty="0"/>
              <a:t>sustainable brand and enabled </a:t>
            </a:r>
            <a:r>
              <a:rPr lang="en-GB" sz="2000" dirty="0" smtClean="0"/>
              <a:t>thousands of people  </a:t>
            </a:r>
          </a:p>
          <a:p>
            <a:pPr lvl="0" algn="ctr"/>
            <a:r>
              <a:rPr lang="en-GB" sz="2000" dirty="0" smtClean="0"/>
              <a:t>to </a:t>
            </a:r>
            <a:r>
              <a:rPr lang="en-GB" sz="2000" dirty="0"/>
              <a:t>live more sustainably in such a short space of </a:t>
            </a:r>
            <a:r>
              <a:rPr lang="en-GB" sz="2000" dirty="0" smtClean="0"/>
              <a:t>time”</a:t>
            </a:r>
            <a:endParaRPr lang="en-GB" sz="2000" b="1" dirty="0"/>
          </a:p>
        </p:txBody>
      </p:sp>
      <p:pic>
        <p:nvPicPr>
          <p:cNvPr id="20" name="Picture 19" descr="Screenshot 2015-10-10 16.27.18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877272"/>
            <a:ext cx="1489622" cy="3512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59632" y="364502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7D18"/>
                </a:solidFill>
              </a:rPr>
              <a:t>1</a:t>
            </a:r>
            <a:r>
              <a:rPr lang="en-US" baseline="30000" dirty="0" smtClean="0">
                <a:solidFill>
                  <a:srgbClr val="E47D18"/>
                </a:solidFill>
              </a:rPr>
              <a:t>st</a:t>
            </a:r>
            <a:r>
              <a:rPr lang="en-US" dirty="0" smtClean="0">
                <a:solidFill>
                  <a:srgbClr val="E47D18"/>
                </a:solidFill>
              </a:rPr>
              <a:t> light sold</a:t>
            </a:r>
            <a:endParaRPr lang="en-US" dirty="0">
              <a:solidFill>
                <a:srgbClr val="E47D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4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ty and sunset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6357164"/>
              </p:ext>
            </p:extLst>
          </p:nvPr>
        </p:nvGraphicFramePr>
        <p:xfrm>
          <a:off x="683568" y="332656"/>
          <a:ext cx="7389349" cy="4320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95735" y="6021288"/>
            <a:ext cx="5288781" cy="523220"/>
          </a:xfrm>
          <a:prstGeom prst="rect">
            <a:avLst/>
          </a:prstGeom>
          <a:solidFill>
            <a:schemeClr val="bg1">
              <a:alpha val="34000"/>
            </a:schemeClr>
          </a:solidFill>
          <a:effectLst>
            <a:glow rad="1397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There is encouraging precedent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k of England's Mark Carn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933" y="915418"/>
            <a:ext cx="9778933" cy="5942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9207" y="1808915"/>
            <a:ext cx="30269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FFFF"/>
                </a:solidFill>
                <a:latin typeface="Calibri"/>
                <a:ea typeface="ＭＳ Ｐゴシック"/>
                <a:cs typeface="Calibri"/>
              </a:rPr>
              <a:t>“Climate </a:t>
            </a:r>
            <a:r>
              <a:rPr lang="en-GB" sz="2800" b="1" dirty="0">
                <a:solidFill>
                  <a:srgbClr val="FFFFFF"/>
                </a:solidFill>
                <a:latin typeface="Calibri"/>
                <a:ea typeface="ＭＳ Ｐゴシック"/>
                <a:cs typeface="Calibri"/>
              </a:rPr>
              <a:t>change is the biggest issue for the </a:t>
            </a:r>
            <a:r>
              <a:rPr lang="en-GB" sz="2800" b="1" dirty="0" smtClean="0">
                <a:solidFill>
                  <a:srgbClr val="FFFFFF"/>
                </a:solidFill>
                <a:latin typeface="Calibri"/>
                <a:ea typeface="ＭＳ Ｐゴシック"/>
                <a:cs typeface="Calibri"/>
              </a:rPr>
              <a:t>future”</a:t>
            </a:r>
          </a:p>
          <a:p>
            <a:r>
              <a:rPr lang="en-GB" sz="2800" dirty="0" smtClean="0">
                <a:solidFill>
                  <a:srgbClr val="FFFFFF"/>
                </a:solidFill>
                <a:latin typeface="Calibri"/>
                <a:ea typeface="ＭＳ Ｐゴシック"/>
                <a:cs typeface="Calibri"/>
              </a:rPr>
              <a:t> </a:t>
            </a:r>
          </a:p>
          <a:p>
            <a:endParaRPr lang="en-GB" sz="2800" dirty="0">
              <a:solidFill>
                <a:srgbClr val="FFFFFF"/>
              </a:solidFill>
              <a:latin typeface="Calibri"/>
              <a:ea typeface="ＭＳ Ｐゴシック"/>
              <a:cs typeface="Calibri"/>
            </a:endParaRPr>
          </a:p>
          <a:p>
            <a:r>
              <a:rPr lang="en-GB" sz="2800" dirty="0" smtClean="0">
                <a:solidFill>
                  <a:srgbClr val="FFFFFF"/>
                </a:solidFill>
                <a:latin typeface="Calibri"/>
                <a:ea typeface="ＭＳ Ｐゴシック"/>
                <a:cs typeface="Calibri"/>
              </a:rPr>
              <a:t>Stranded assets:</a:t>
            </a:r>
          </a:p>
          <a:p>
            <a:r>
              <a:rPr lang="en-GB" sz="2800" i="1" dirty="0" smtClean="0">
                <a:solidFill>
                  <a:srgbClr val="FFFFFF"/>
                </a:solidFill>
                <a:latin typeface="Calibri"/>
                <a:ea typeface="ＭＳ Ｐゴシック"/>
                <a:cs typeface="Calibri"/>
              </a:rPr>
              <a:t>“..investors </a:t>
            </a:r>
            <a:r>
              <a:rPr lang="en-GB" sz="2800" i="1" dirty="0">
                <a:solidFill>
                  <a:srgbClr val="FFFFFF"/>
                </a:solidFill>
                <a:latin typeface="Calibri"/>
                <a:ea typeface="ＭＳ Ｐゴシック"/>
                <a:cs typeface="Calibri"/>
              </a:rPr>
              <a:t>must be given the data to “invest accordingly</a:t>
            </a:r>
            <a:r>
              <a:rPr lang="en-GB" sz="2800" i="1" dirty="0" smtClean="0">
                <a:solidFill>
                  <a:srgbClr val="FFFFFF"/>
                </a:solidFill>
                <a:latin typeface="Calibri"/>
                <a:ea typeface="ＭＳ Ｐゴシック"/>
                <a:cs typeface="Calibri"/>
              </a:rPr>
              <a:t>” </a:t>
            </a:r>
            <a:endParaRPr lang="en-US" sz="2800" i="1" dirty="0">
              <a:solidFill>
                <a:srgbClr val="FFFFFF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87451" y="219084"/>
            <a:ext cx="379656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dirty="0" smtClean="0">
                <a:solidFill>
                  <a:prstClr val="white"/>
                </a:solidFill>
                <a:latin typeface="Calibri"/>
                <a:ea typeface="ＭＳ Ｐゴシック"/>
              </a:rPr>
              <a:t>September 30</a:t>
            </a:r>
            <a:r>
              <a:rPr lang="en-US" sz="3200" baseline="30000" dirty="0" smtClean="0">
                <a:solidFill>
                  <a:prstClr val="white"/>
                </a:solidFill>
                <a:latin typeface="Calibri"/>
                <a:ea typeface="ＭＳ Ｐゴシック"/>
              </a:rPr>
              <a:t>th</a:t>
            </a:r>
            <a:r>
              <a:rPr lang="en-US" sz="3200" dirty="0" smtClean="0">
                <a:solidFill>
                  <a:prstClr val="white"/>
                </a:solidFill>
                <a:latin typeface="Calibri"/>
                <a:ea typeface="ＭＳ Ｐゴシック"/>
              </a:rPr>
              <a:t>, </a:t>
            </a:r>
            <a:r>
              <a:rPr lang="en-US" sz="3200" dirty="0">
                <a:solidFill>
                  <a:prstClr val="white"/>
                </a:solidFill>
                <a:latin typeface="Calibri"/>
                <a:ea typeface="ＭＳ Ｐゴシック"/>
              </a:rPr>
              <a:t>2015 </a:t>
            </a:r>
          </a:p>
        </p:txBody>
      </p:sp>
    </p:spTree>
    <p:extLst>
      <p:ext uri="{BB962C8B-B14F-4D97-AF65-F5344CB8AC3E}">
        <p14:creationId xmlns:p14="http://schemas.microsoft.com/office/powerpoint/2010/main" val="3135599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3209" y="6057899"/>
            <a:ext cx="5881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>
                    <a:lumMod val="75000"/>
                  </a:prstClr>
                </a:solidFill>
                <a:latin typeface="Calibri"/>
              </a:rPr>
              <a:t>66% of emissions are down to 90 companies</a:t>
            </a:r>
            <a:endParaRPr lang="en-US" sz="2400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226" y="6057899"/>
            <a:ext cx="768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FC9FF"/>
                </a:solidFill>
                <a:latin typeface="Calibri"/>
              </a:rPr>
              <a:t>And:</a:t>
            </a:r>
            <a:endParaRPr lang="en-US" sz="2400" dirty="0">
              <a:solidFill>
                <a:srgbClr val="9FC9FF"/>
              </a:solidFill>
              <a:latin typeface="Calibri"/>
            </a:endParaRPr>
          </a:p>
        </p:txBody>
      </p:sp>
      <p:pic>
        <p:nvPicPr>
          <p:cNvPr id="9" name="Picture 8" descr="Obama &amp; Xi in White Ho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03" y="856110"/>
            <a:ext cx="6685698" cy="50142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5407" y="189396"/>
            <a:ext cx="39932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alibri"/>
              </a:rPr>
              <a:t>September 25</a:t>
            </a:r>
            <a:r>
              <a:rPr lang="en-US" sz="3200" baseline="30000" dirty="0" smtClean="0">
                <a:solidFill>
                  <a:prstClr val="white"/>
                </a:solidFill>
                <a:latin typeface="Calibri"/>
              </a:rPr>
              <a:t>th</a:t>
            </a:r>
            <a:r>
              <a:rPr lang="en-US" sz="3200" dirty="0" smtClean="0">
                <a:solidFill>
                  <a:prstClr val="white"/>
                </a:solidFill>
                <a:latin typeface="Calibri"/>
              </a:rPr>
              <a:t>, 2015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3328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eijing smo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3547108"/>
            <a:ext cx="5397500" cy="3310892"/>
          </a:xfrm>
          <a:prstGeom prst="rect">
            <a:avLst/>
          </a:prstGeom>
        </p:spPr>
      </p:pic>
      <p:pic>
        <p:nvPicPr>
          <p:cNvPr id="5" name="Picture 4" descr="Beijing marathon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-1" y="3438681"/>
            <a:ext cx="4677515" cy="3419319"/>
          </a:xfrm>
          <a:prstGeom prst="rect">
            <a:avLst/>
          </a:prstGeom>
        </p:spPr>
      </p:pic>
      <p:pic>
        <p:nvPicPr>
          <p:cNvPr id="7" name="Picture 2" descr="China-Beijing-pollution-00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28"/>
          <a:stretch/>
        </p:blipFill>
        <p:spPr bwMode="auto">
          <a:xfrm>
            <a:off x="4305793" y="0"/>
            <a:ext cx="4927107" cy="354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ir pollution, Wuh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7515" cy="35471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50533" y="2885388"/>
            <a:ext cx="5571067" cy="1323439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“Coal is in terminal decline”</a:t>
            </a:r>
          </a:p>
          <a:p>
            <a:pPr algn="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Goldman Sachs</a:t>
            </a:r>
          </a:p>
          <a:p>
            <a:pPr algn="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September 23</a:t>
            </a:r>
            <a:r>
              <a:rPr lang="en-US" sz="2400" baseline="30000" dirty="0" smtClean="0">
                <a:solidFill>
                  <a:prstClr val="black"/>
                </a:solidFill>
                <a:latin typeface="Calibri"/>
              </a:rPr>
              <a:t>rd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381082336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8174" y="5681259"/>
            <a:ext cx="5287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>
                    <a:lumMod val="50000"/>
                  </a:srgbClr>
                </a:solidFill>
                <a:latin typeface="Calibri"/>
                <a:ea typeface="ＭＳ Ｐゴシック"/>
                <a:cs typeface="Calibri"/>
              </a:rPr>
              <a:t>Free download serial </a:t>
            </a:r>
          </a:p>
          <a:p>
            <a:pPr algn="ctr"/>
            <a:r>
              <a:rPr lang="en-US" sz="2400" b="1" dirty="0" smtClean="0">
                <a:solidFill>
                  <a:srgbClr val="FFFFFF">
                    <a:lumMod val="50000"/>
                  </a:srgbClr>
                </a:solidFill>
                <a:latin typeface="Calibri"/>
                <a:ea typeface="ＭＳ Ｐゴシック"/>
                <a:cs typeface="Calibri"/>
              </a:rPr>
              <a:t>Available on </a:t>
            </a:r>
            <a:r>
              <a:rPr lang="en-US" sz="2400" b="1" dirty="0" err="1" smtClean="0">
                <a:solidFill>
                  <a:srgbClr val="FFFFFF">
                    <a:lumMod val="50000"/>
                  </a:srgbClr>
                </a:solidFill>
                <a:latin typeface="Calibri"/>
                <a:ea typeface="ＭＳ Ｐゴシック"/>
                <a:cs typeface="Calibri"/>
              </a:rPr>
              <a:t>www.jeremyleggett.net</a:t>
            </a:r>
            <a:endParaRPr lang="en-US" sz="2400" b="1" dirty="0">
              <a:solidFill>
                <a:srgbClr val="FFFFFF">
                  <a:lumMod val="50000"/>
                </a:srgbClr>
              </a:solidFill>
              <a:latin typeface="Calibri"/>
              <a:ea typeface="ＭＳ Ｐゴシック"/>
              <a:cs typeface="Calibri"/>
            </a:endParaRPr>
          </a:p>
        </p:txBody>
      </p:sp>
      <p:pic>
        <p:nvPicPr>
          <p:cNvPr id="5" name="Picture 4" descr="boxshot-renderi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8" r="27097"/>
          <a:stretch/>
        </p:blipFill>
        <p:spPr>
          <a:xfrm>
            <a:off x="1" y="237488"/>
            <a:ext cx="3944282" cy="6257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0359" y="1135383"/>
            <a:ext cx="5040985" cy="44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“Jeremy’s front-line chronicle of events in energy and climate is fascinating”</a:t>
            </a:r>
          </a:p>
          <a:p>
            <a:pPr algn="r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Richard Branson, Virgin</a:t>
            </a:r>
          </a:p>
          <a:p>
            <a:endParaRPr lang="en-US" sz="2400" dirty="0" smtClean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  <a:p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“I can’t recommend this highly enough …it comes across as a thriller.”</a:t>
            </a:r>
          </a:p>
          <a:p>
            <a:pPr algn="r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Sami Grover,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Treehugger.com</a:t>
            </a:r>
            <a:endParaRPr lang="en-US" sz="2400" b="1" dirty="0" smtClean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  <a:p>
            <a:pPr>
              <a:lnSpc>
                <a:spcPct val="120000"/>
              </a:lnSpc>
            </a:pPr>
            <a:endParaRPr lang="en-US" sz="2400" dirty="0" smtClean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  <a:p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“Daringly funny, starkly terrifying, poetic, personal and intensely urgent”</a:t>
            </a:r>
          </a:p>
          <a:p>
            <a:pPr algn="r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Josh Fox, Emmy-winning film director</a:t>
            </a:r>
            <a:endParaRPr lang="en-US" sz="2400" b="1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966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shot 2014-09-01 20.55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05" y="497492"/>
            <a:ext cx="5256103" cy="5635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52226" y="497492"/>
            <a:ext cx="292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                       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9 April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Donut 5"/>
          <p:cNvSpPr/>
          <p:nvPr/>
        </p:nvSpPr>
        <p:spPr>
          <a:xfrm>
            <a:off x="1920804" y="1736348"/>
            <a:ext cx="3007895" cy="524252"/>
          </a:xfrm>
          <a:prstGeom prst="donut">
            <a:avLst>
              <a:gd name="adj" fmla="val 4783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251240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U:\Ray of Sunshine 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6" y="-1"/>
            <a:ext cx="9155436" cy="686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olar Dro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3168" y="1092689"/>
            <a:ext cx="7743567" cy="45627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2354246" y="6038331"/>
            <a:ext cx="612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</a:t>
            </a:r>
            <a:r>
              <a:rPr lang="en-US" dirty="0"/>
              <a:t> </a:t>
            </a:r>
            <a:r>
              <a:rPr lang="en-US" dirty="0" smtClean="0"/>
              <a:t>                 Source: Alliance Bernstein, April 2014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49950" y="1827767"/>
            <a:ext cx="558827" cy="26177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948066" y="1980167"/>
            <a:ext cx="152400" cy="2744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54246" y="2679694"/>
            <a:ext cx="1734708" cy="6920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86111" y="1429672"/>
            <a:ext cx="1293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Solar PV average</a:t>
            </a:r>
          </a:p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in 2006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486075" y="1812277"/>
            <a:ext cx="97577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353554" y="1327741"/>
            <a:ext cx="192791" cy="4233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502642" y="315346"/>
            <a:ext cx="8458410" cy="1012395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Fossil fuel versus solar: price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59522" y="4042883"/>
            <a:ext cx="314925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35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5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U:\Ray of Sunshine 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6" y="-1"/>
            <a:ext cx="9155436" cy="686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olar Dro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3168" y="1092689"/>
            <a:ext cx="7743567" cy="45627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08338" y="2468029"/>
            <a:ext cx="29045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          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The “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Terrordome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”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3055" y="6038331"/>
            <a:ext cx="5383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                        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           Alliance Bernstein, 14 April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6700" y="1422400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 2006</a:t>
            </a:r>
            <a:endParaRPr lang="en-US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502642" y="315346"/>
            <a:ext cx="8458410" cy="1012395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Fossil fuel versus solar: price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1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87043" name="Picture 4" descr="V5_High_Res_Chavley a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086" name="Text Box 6"/>
          <p:cNvSpPr txBox="1">
            <a:spLocks noChangeArrowheads="1"/>
          </p:cNvSpPr>
          <p:nvPr/>
        </p:nvSpPr>
        <p:spPr bwMode="auto">
          <a:xfrm>
            <a:off x="0" y="6369050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4">
              <a:spcBef>
                <a:spcPct val="50000"/>
              </a:spcBef>
              <a:defRPr/>
            </a:pPr>
            <a:r>
              <a:rPr lang="en-GB">
                <a:solidFill>
                  <a:prstClr val="white"/>
                </a:solidFill>
                <a:latin typeface="Helvetica" charset="0"/>
              </a:rPr>
              <a:t>                                                          Slough, UK</a:t>
            </a:r>
          </a:p>
        </p:txBody>
      </p:sp>
      <p:pic>
        <p:nvPicPr>
          <p:cNvPr id="87045" name="Picture 5" descr="Greenwatt 3 low 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9538" y="3390900"/>
            <a:ext cx="4633913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472" y="2924670"/>
            <a:ext cx="4896911" cy="393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3660" y="0"/>
            <a:ext cx="4630340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56106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SSE project with Solarcentury </a:t>
            </a:r>
            <a:r>
              <a:rPr lang="en-US" b="1" dirty="0" err="1" smtClean="0">
                <a:solidFill>
                  <a:schemeClr val="bg1"/>
                </a:solidFill>
              </a:rPr>
              <a:t>rooftiles</a:t>
            </a:r>
            <a:r>
              <a:rPr lang="en-US" b="1" dirty="0" smtClean="0">
                <a:solidFill>
                  <a:schemeClr val="bg1"/>
                </a:solidFill>
              </a:rPr>
              <a:t> 2010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9030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4-09-16 at 16.10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909318"/>
            <a:ext cx="3987800" cy="2686287"/>
          </a:xfrm>
          <a:prstGeom prst="rect">
            <a:avLst/>
          </a:prstGeom>
        </p:spPr>
      </p:pic>
      <p:pic>
        <p:nvPicPr>
          <p:cNvPr id="2" name="Picture 1" descr="Screen Shot 2014-09-16 at 16.13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0" y="909318"/>
            <a:ext cx="4381500" cy="2951482"/>
          </a:xfrm>
          <a:prstGeom prst="rect">
            <a:avLst/>
          </a:prstGeom>
        </p:spPr>
      </p:pic>
      <p:pic>
        <p:nvPicPr>
          <p:cNvPr id="7" name="Picture 6" descr="Screen Shot 2014-09-16 at 16.11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5605"/>
            <a:ext cx="9144000" cy="27349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07000" y="5979944"/>
            <a:ext cx="1498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5100" y="578086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€ kWh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1047986"/>
            <a:ext cx="166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EU EV sales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69300" y="2325604"/>
            <a:ext cx="77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 fleet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98600" y="1079972"/>
            <a:ext cx="116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Lithium battery costs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32100" y="3676134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olar PV roof + battery + EV price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52900" y="4668700"/>
            <a:ext cx="308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Payback, years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079750" y="4974988"/>
            <a:ext cx="308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ROI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03250" y="6010722"/>
            <a:ext cx="460375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ROI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331640" y="4521200"/>
            <a:ext cx="0" cy="96018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79512" y="6381328"/>
            <a:ext cx="768166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27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August 2014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07000" y="5979944"/>
            <a:ext cx="1498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3250" y="6010722"/>
            <a:ext cx="460375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ROI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3" name="Picture 22" descr="Screenshot 2014-09-10 15.21.11.png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49280"/>
            <a:ext cx="1232096" cy="5040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31640" y="594928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Economics that will </a:t>
            </a:r>
            <a:r>
              <a:rPr lang="en-US" sz="2400" dirty="0" err="1" smtClean="0">
                <a:solidFill>
                  <a:srgbClr val="FF0000"/>
                </a:solidFill>
              </a:rPr>
              <a:t>revolutionise</a:t>
            </a:r>
            <a:r>
              <a:rPr lang="en-US" sz="2400" dirty="0" smtClean="0">
                <a:solidFill>
                  <a:srgbClr val="FF0000"/>
                </a:solidFill>
              </a:rPr>
              <a:t> energy markets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2" y="0"/>
            <a:ext cx="7866904" cy="52322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“UBS Urges Investors to Join Solar Revolution”</a:t>
            </a:r>
          </a:p>
        </p:txBody>
      </p:sp>
      <p:pic>
        <p:nvPicPr>
          <p:cNvPr id="26" name="Picture 25" descr="Screenshot 2015-07-21 06.11.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35" y="99085"/>
            <a:ext cx="1639369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941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5-06-14 17.57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18667" cy="4613608"/>
          </a:xfrm>
          <a:prstGeom prst="rect">
            <a:avLst/>
          </a:prstGeom>
        </p:spPr>
      </p:pic>
      <p:pic>
        <p:nvPicPr>
          <p:cNvPr id="22532" name="Picture 4" descr="FR-09023-0017-66210-1180809-5301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23341" r="17693" b="5742"/>
          <a:stretch>
            <a:fillRect/>
          </a:stretch>
        </p:blipFill>
        <p:spPr bwMode="auto">
          <a:xfrm>
            <a:off x="0" y="3429000"/>
            <a:ext cx="4394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214"/>
          <a:stretch/>
        </p:blipFill>
        <p:spPr bwMode="auto">
          <a:xfrm>
            <a:off x="4432300" y="3280348"/>
            <a:ext cx="4711700" cy="357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531" name="Picture 2" descr="C21 on Enviro Boo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0"/>
            <a:ext cx="47117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Z:\marketing on fam lib\dESIGN\Brand Solarcentury\Method Files\Identity_marks\jpg\SC_LogoColour_Secondary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48" y="6378196"/>
            <a:ext cx="1693303" cy="28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18165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>
                <a:cs typeface="+mj-cs"/>
              </a:rPr>
              <a:t>Flat roof</a:t>
            </a:r>
          </a:p>
        </p:txBody>
      </p:sp>
      <p:pic>
        <p:nvPicPr>
          <p:cNvPr id="18483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35" b="24752"/>
          <a:stretch/>
        </p:blipFill>
        <p:spPr bwMode="auto">
          <a:xfrm>
            <a:off x="0" y="0"/>
            <a:ext cx="44608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63" name="Picture 2" descr="\\saturn\images\Engineering Images\1-Commercial\J2456 SAVIL-BESTT-001\20111210 From Site - Completion\photo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7700" y="0"/>
            <a:ext cx="4686300" cy="3403600"/>
          </a:xfrm>
          <a:noFill/>
        </p:spPr>
      </p:pic>
      <p:pic>
        <p:nvPicPr>
          <p:cNvPr id="19465" name="Picture 4" descr="DSCN25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78200"/>
            <a:ext cx="47244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creenshot 2014-08-26 08.57.27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1" r="5000"/>
          <a:stretch/>
        </p:blipFill>
        <p:spPr>
          <a:xfrm>
            <a:off x="0" y="3429000"/>
            <a:ext cx="4521273" cy="3428999"/>
          </a:xfrm>
          <a:prstGeom prst="rect">
            <a:avLst/>
          </a:prstGeom>
        </p:spPr>
      </p:pic>
      <p:pic>
        <p:nvPicPr>
          <p:cNvPr id="7" name="Picture 2" descr="Z:\marketing on fam lib\dESIGN\Brand Solarcentury\Method Files\Identity_marks\jpg\SC_LogoColour_Secondary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48" y="6378196"/>
            <a:ext cx="1693303" cy="28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42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9" descr="Fount.jpg"/>
          <p:cNvPicPr>
            <a:picLocks noChangeAspect="1"/>
          </p:cNvPicPr>
          <p:nvPr/>
        </p:nvPicPr>
        <p:blipFill rotWithShape="1">
          <a:blip r:embed="rId2"/>
          <a:srcRect t="5440" b="12784"/>
          <a:stretch/>
        </p:blipFill>
        <p:spPr>
          <a:xfrm>
            <a:off x="-1" y="0"/>
            <a:ext cx="4470401" cy="3390900"/>
          </a:xfrm>
          <a:prstGeom prst="rect">
            <a:avLst/>
          </a:prstGeom>
        </p:spPr>
      </p:pic>
      <p:pic>
        <p:nvPicPr>
          <p:cNvPr id="6" name="Picture 5" descr="LXHAM.jpg"/>
          <p:cNvPicPr>
            <a:picLocks noChangeAspect="1"/>
          </p:cNvPicPr>
          <p:nvPr/>
        </p:nvPicPr>
        <p:blipFill rotWithShape="1">
          <a:blip r:embed="rId3"/>
          <a:srcRect t="7538" b="8841"/>
          <a:stretch/>
        </p:blipFill>
        <p:spPr>
          <a:xfrm>
            <a:off x="4470401" y="0"/>
            <a:ext cx="4673600" cy="3390900"/>
          </a:xfrm>
          <a:prstGeom prst="rect">
            <a:avLst/>
          </a:prstGeom>
        </p:spPr>
      </p:pic>
      <p:pic>
        <p:nvPicPr>
          <p:cNvPr id="7" name="Picture 2" descr="C:\Users\susannahw\AppData\Local\Microsoft\Windows\Temporary Internet Files\Content.Outlook\T4YDMM7Z\Chediston-20130420-finished-02-we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 b="4849"/>
          <a:stretch/>
        </p:blipFill>
        <p:spPr bwMode="auto">
          <a:xfrm>
            <a:off x="0" y="3390901"/>
            <a:ext cx="44704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usannahw\AppData\Local\Microsoft\Windows\Temporary Internet Files\Content.Outlook\T4YDMM7Z\chalcroft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" t="37876" r="18269" b="1924"/>
          <a:stretch/>
        </p:blipFill>
        <p:spPr bwMode="auto">
          <a:xfrm>
            <a:off x="4412893" y="3390900"/>
            <a:ext cx="4731107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Z:\marketing on fam lib\dESIGN\Brand Solarcentury\Method Files\Identity_marks\jpg\SC_LogoColour_Secondary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48" y="6378196"/>
            <a:ext cx="1693303" cy="28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862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5409</TotalTime>
  <Words>380</Words>
  <Application>Microsoft Macintosh PowerPoint</Application>
  <PresentationFormat>On-screen Show (4:3)</PresentationFormat>
  <Paragraphs>80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3_Office Theme</vt:lpstr>
      <vt:lpstr>1_Cover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Flat roof</vt:lpstr>
      <vt:lpstr>PowerPoint Presentation</vt:lpstr>
      <vt:lpstr>The proposer: SolarAid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Solarcentury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Leggett</dc:creator>
  <cp:lastModifiedBy>Jeremy Leggett</cp:lastModifiedBy>
  <cp:revision>277</cp:revision>
  <dcterms:created xsi:type="dcterms:W3CDTF">2014-06-13T06:15:38Z</dcterms:created>
  <dcterms:modified xsi:type="dcterms:W3CDTF">2015-12-05T13:34:51Z</dcterms:modified>
</cp:coreProperties>
</file>