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320" r:id="rId3"/>
    <p:sldId id="366" r:id="rId4"/>
    <p:sldId id="333" r:id="rId5"/>
    <p:sldId id="334" r:id="rId6"/>
    <p:sldId id="337" r:id="rId7"/>
    <p:sldId id="321" r:id="rId8"/>
    <p:sldId id="323" r:id="rId9"/>
    <p:sldId id="353" r:id="rId10"/>
    <p:sldId id="354" r:id="rId11"/>
    <p:sldId id="280" r:id="rId12"/>
    <p:sldId id="371" r:id="rId13"/>
    <p:sldId id="358" r:id="rId14"/>
    <p:sldId id="359" r:id="rId15"/>
    <p:sldId id="360" r:id="rId16"/>
    <p:sldId id="361" r:id="rId17"/>
    <p:sldId id="362" r:id="rId18"/>
    <p:sldId id="363" r:id="rId1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9" autoAdjust="0"/>
    <p:restoredTop sz="94660"/>
  </p:normalViewPr>
  <p:slideViewPr>
    <p:cSldViewPr snapToGrid="0">
      <p:cViewPr varScale="1">
        <p:scale>
          <a:sx n="49" d="100"/>
          <a:sy n="49" d="100"/>
        </p:scale>
        <p:origin x="66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38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D694EC-BEF7-4758-9732-BF28F6FDCF60}" type="datetimeFigureOut">
              <a:rPr lang="pt-BR" smtClean="0"/>
              <a:t>06/12/2014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EAAC21-851B-41C0-8C65-F53268BB338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6304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No Estudo Global da Sobrecarga da Doença 2010 publicado no The Lancet,</a:t>
            </a:r>
            <a:r>
              <a:rPr lang="pt-BR" baseline="0" dirty="0" smtClean="0"/>
              <a:t> </a:t>
            </a:r>
            <a:r>
              <a:rPr lang="pt-BR" dirty="0" smtClean="0"/>
              <a:t>a poluição do ar indoor e </a:t>
            </a:r>
            <a:r>
              <a:rPr lang="pt-BR" baseline="0" dirty="0" smtClean="0"/>
              <a:t>outdoor (ou seja aquela dentro de casa e a externa, ambiente), despontaram entre os 10 fatores de risco que mais contribuíram para a sobrecarga da doença. E quando a gente olha os 20 aqui apresentados, o que chama atenção é que os sistemas de saúde tem programas (mais ou menos eficientes) para cada um deles, menos 2 (poluição ambiente e no lar), pelo menos nos países em desenvolvimento. Por exemplo a gente tem programas para tabagismo, abuso do </a:t>
            </a:r>
            <a:r>
              <a:rPr lang="pt-BR" baseline="0" dirty="0" err="1" smtClean="0"/>
              <a:t>alcool</a:t>
            </a:r>
            <a:r>
              <a:rPr lang="pt-BR" baseline="0" dirty="0" smtClean="0"/>
              <a:t>, baixo peso ao nascer... , mas para </a:t>
            </a:r>
            <a:r>
              <a:rPr lang="pt-BR" baseline="0" dirty="0" err="1" smtClean="0"/>
              <a:t>poluiçõa</a:t>
            </a:r>
            <a:r>
              <a:rPr lang="pt-BR" baseline="0" dirty="0" smtClean="0"/>
              <a:t> não. Inclusive, perguntar quanto tempo a pessoa fica no trânsito exposta a poluição ou se tem fogão a lenha em casa não costuma fazer parte da prática médica. Recentemente na França, o governo tomou um série de atitudes </a:t>
            </a:r>
            <a:r>
              <a:rPr lang="pt-BR" baseline="0" dirty="0" err="1" smtClean="0"/>
              <a:t>emergnciais</a:t>
            </a:r>
            <a:r>
              <a:rPr lang="pt-BR" baseline="0" dirty="0" smtClean="0"/>
              <a:t>  episódio para baixar os níveis de poluição que são similares ao que a legislação brasileira considera aceitável.</a:t>
            </a:r>
            <a:endParaRPr lang="pt-BR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DADB06-D1AB-4BB1-BF5E-CC25E55A6BA1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1132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DA4C6-609F-4313-AE71-9B3DD5C1F960}" type="datetimeFigureOut">
              <a:rPr lang="pt-BR" smtClean="0"/>
              <a:t>06/12/2014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A8735-AD2D-4549-BAF6-A298DC8806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8714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DA4C6-609F-4313-AE71-9B3DD5C1F960}" type="datetimeFigureOut">
              <a:rPr lang="pt-BR" smtClean="0"/>
              <a:t>06/12/2014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A8735-AD2D-4549-BAF6-A298DC8806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9516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DA4C6-609F-4313-AE71-9B3DD5C1F960}" type="datetimeFigureOut">
              <a:rPr lang="pt-BR" smtClean="0"/>
              <a:t>06/12/2014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A8735-AD2D-4549-BAF6-A298DC8806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1232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DA4C6-609F-4313-AE71-9B3DD5C1F960}" type="datetimeFigureOut">
              <a:rPr lang="pt-BR" smtClean="0"/>
              <a:t>06/12/2014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A8735-AD2D-4549-BAF6-A298DC8806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3429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DA4C6-609F-4313-AE71-9B3DD5C1F960}" type="datetimeFigureOut">
              <a:rPr lang="pt-BR" smtClean="0"/>
              <a:t>06/12/2014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A8735-AD2D-4549-BAF6-A298DC8806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3614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DA4C6-609F-4313-AE71-9B3DD5C1F960}" type="datetimeFigureOut">
              <a:rPr lang="pt-BR" smtClean="0"/>
              <a:t>06/12/2014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A8735-AD2D-4549-BAF6-A298DC8806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2437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DA4C6-609F-4313-AE71-9B3DD5C1F960}" type="datetimeFigureOut">
              <a:rPr lang="pt-BR" smtClean="0"/>
              <a:t>06/12/2014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A8735-AD2D-4549-BAF6-A298DC8806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9399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DA4C6-609F-4313-AE71-9B3DD5C1F960}" type="datetimeFigureOut">
              <a:rPr lang="pt-BR" smtClean="0"/>
              <a:t>06/12/2014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A8735-AD2D-4549-BAF6-A298DC8806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0714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DA4C6-609F-4313-AE71-9B3DD5C1F960}" type="datetimeFigureOut">
              <a:rPr lang="pt-BR" smtClean="0"/>
              <a:t>06/12/2014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A8735-AD2D-4549-BAF6-A298DC8806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0238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DA4C6-609F-4313-AE71-9B3DD5C1F960}" type="datetimeFigureOut">
              <a:rPr lang="pt-BR" smtClean="0"/>
              <a:t>06/12/2014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A8735-AD2D-4549-BAF6-A298DC8806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2453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DA4C6-609F-4313-AE71-9B3DD5C1F960}" type="datetimeFigureOut">
              <a:rPr lang="pt-BR" smtClean="0"/>
              <a:t>06/12/2014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A8735-AD2D-4549-BAF6-A298DC8806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9069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1DA4C6-609F-4313-AE71-9B3DD5C1F960}" type="datetimeFigureOut">
              <a:rPr lang="pt-BR" smtClean="0"/>
              <a:t>06/12/2014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4A8735-AD2D-4549-BAF6-A298DC8806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8666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1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ncbi.nlm.nih.gov/pubmed/?term=coal+and+dublin+and+lancet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png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oleObject" Target="../embeddings/oleObject2.bin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0.jpe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153495"/>
            <a:ext cx="9144000" cy="1659748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Health </a:t>
            </a:r>
            <a:r>
              <a:rPr lang="pt-BR" dirty="0" err="1" smtClean="0"/>
              <a:t>co-benefits</a:t>
            </a:r>
            <a:r>
              <a:rPr lang="pt-BR" dirty="0" smtClean="0"/>
              <a:t> </a:t>
            </a:r>
            <a:r>
              <a:rPr lang="pt-BR" dirty="0" err="1" smtClean="0"/>
              <a:t>of</a:t>
            </a:r>
            <a:r>
              <a:rPr lang="pt-BR" dirty="0" smtClean="0"/>
              <a:t> </a:t>
            </a:r>
            <a:r>
              <a:rPr lang="pt-BR" dirty="0" err="1" smtClean="0"/>
              <a:t>mitigation</a:t>
            </a:r>
            <a:r>
              <a:rPr lang="pt-BR" dirty="0" smtClean="0"/>
              <a:t> </a:t>
            </a:r>
            <a:r>
              <a:rPr lang="pt-BR" dirty="0" err="1" smtClean="0"/>
              <a:t>of</a:t>
            </a:r>
            <a:r>
              <a:rPr lang="pt-BR" dirty="0" smtClean="0"/>
              <a:t> </a:t>
            </a:r>
            <a:r>
              <a:rPr lang="pt-BR" dirty="0" err="1" smtClean="0"/>
              <a:t>greenhouse</a:t>
            </a:r>
            <a:r>
              <a:rPr lang="pt-BR" dirty="0" smtClean="0"/>
              <a:t> gases </a:t>
            </a:r>
            <a:r>
              <a:rPr lang="pt-BR" dirty="0" err="1" smtClean="0"/>
              <a:t>emissions</a:t>
            </a:r>
            <a:r>
              <a:rPr lang="pt-BR" dirty="0" smtClean="0"/>
              <a:t>: </a:t>
            </a:r>
            <a:r>
              <a:rPr lang="pt-BR" dirty="0" err="1" smtClean="0"/>
              <a:t>the</a:t>
            </a:r>
            <a:r>
              <a:rPr lang="pt-BR" dirty="0" smtClean="0"/>
              <a:t> case </a:t>
            </a:r>
            <a:r>
              <a:rPr lang="pt-BR" dirty="0" err="1" smtClean="0"/>
              <a:t>of</a:t>
            </a:r>
            <a:r>
              <a:rPr lang="pt-BR" dirty="0" smtClean="0"/>
              <a:t> </a:t>
            </a:r>
            <a:r>
              <a:rPr lang="pt-BR" dirty="0" err="1" smtClean="0"/>
              <a:t>air</a:t>
            </a:r>
            <a:r>
              <a:rPr lang="pt-BR" dirty="0" smtClean="0"/>
              <a:t> </a:t>
            </a:r>
            <a:r>
              <a:rPr lang="pt-BR" dirty="0" err="1" smtClean="0"/>
              <a:t>pollution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sz="3600" i="1" dirty="0" err="1" smtClean="0"/>
              <a:t>How</a:t>
            </a:r>
            <a:r>
              <a:rPr lang="pt-BR" sz="3600" i="1" dirty="0" smtClean="0"/>
              <a:t> </a:t>
            </a:r>
            <a:r>
              <a:rPr lang="pt-BR" sz="3600" i="1" dirty="0" err="1" smtClean="0"/>
              <a:t>much</a:t>
            </a:r>
            <a:r>
              <a:rPr lang="pt-BR" sz="3600" i="1" dirty="0" smtClean="0"/>
              <a:t> Science </a:t>
            </a:r>
            <a:r>
              <a:rPr lang="pt-BR" sz="3600" i="1" dirty="0" err="1" smtClean="0"/>
              <a:t>is</a:t>
            </a:r>
            <a:r>
              <a:rPr lang="pt-BR" sz="3600" i="1" dirty="0" smtClean="0"/>
              <a:t> </a:t>
            </a:r>
            <a:r>
              <a:rPr lang="pt-BR" sz="3600" i="1" dirty="0" err="1" smtClean="0"/>
              <a:t>necessary</a:t>
            </a:r>
            <a:r>
              <a:rPr lang="pt-BR" sz="3600" i="1" dirty="0" smtClean="0"/>
              <a:t> </a:t>
            </a:r>
            <a:r>
              <a:rPr lang="pt-BR" sz="3600" i="1" dirty="0" err="1" smtClean="0"/>
              <a:t>to</a:t>
            </a:r>
            <a:r>
              <a:rPr lang="pt-BR" sz="3600" i="1" dirty="0" smtClean="0"/>
              <a:t> </a:t>
            </a:r>
            <a:r>
              <a:rPr lang="pt-BR" sz="3600" i="1" dirty="0" err="1" smtClean="0"/>
              <a:t>reduce</a:t>
            </a:r>
            <a:r>
              <a:rPr lang="pt-BR" sz="3600" i="1" dirty="0" smtClean="0"/>
              <a:t> global </a:t>
            </a:r>
            <a:r>
              <a:rPr lang="pt-BR" sz="3600" i="1" dirty="0" err="1" smtClean="0"/>
              <a:t>health</a:t>
            </a:r>
            <a:r>
              <a:rPr lang="pt-BR" sz="3600" i="1" dirty="0" smtClean="0"/>
              <a:t> </a:t>
            </a:r>
            <a:r>
              <a:rPr lang="pt-BR" sz="3600" i="1" dirty="0" err="1" smtClean="0"/>
              <a:t>inequalities</a:t>
            </a:r>
            <a:r>
              <a:rPr lang="pt-BR" sz="3600" i="1" dirty="0" smtClean="0"/>
              <a:t>?</a:t>
            </a:r>
            <a:endParaRPr lang="pt-BR" sz="36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4730446"/>
            <a:ext cx="9144000" cy="1655762"/>
          </a:xfrm>
        </p:spPr>
        <p:txBody>
          <a:bodyPr>
            <a:normAutofit/>
          </a:bodyPr>
          <a:lstStyle/>
          <a:p>
            <a:r>
              <a:rPr lang="pt-BR" dirty="0" smtClean="0"/>
              <a:t>Paulo </a:t>
            </a:r>
            <a:r>
              <a:rPr lang="pt-BR" dirty="0" err="1" smtClean="0"/>
              <a:t>Saldiva</a:t>
            </a:r>
            <a:endParaRPr lang="pt-BR" dirty="0" smtClean="0"/>
          </a:p>
          <a:p>
            <a:r>
              <a:rPr lang="pt-BR" dirty="0" err="1" smtClean="0"/>
              <a:t>Faculty</a:t>
            </a:r>
            <a:r>
              <a:rPr lang="pt-BR" dirty="0" smtClean="0"/>
              <a:t> </a:t>
            </a:r>
            <a:r>
              <a:rPr lang="pt-BR" dirty="0" err="1" smtClean="0"/>
              <a:t>of</a:t>
            </a:r>
            <a:r>
              <a:rPr lang="pt-BR" dirty="0" smtClean="0"/>
              <a:t> Medicine – </a:t>
            </a:r>
            <a:r>
              <a:rPr lang="pt-BR" dirty="0" err="1" smtClean="0"/>
              <a:t>University</a:t>
            </a:r>
            <a:r>
              <a:rPr lang="pt-BR" dirty="0" smtClean="0"/>
              <a:t> </a:t>
            </a:r>
            <a:r>
              <a:rPr lang="pt-BR" dirty="0" err="1" smtClean="0"/>
              <a:t>of</a:t>
            </a:r>
            <a:r>
              <a:rPr lang="pt-BR" dirty="0" smtClean="0"/>
              <a:t> São Paulo</a:t>
            </a:r>
          </a:p>
          <a:p>
            <a:r>
              <a:rPr lang="pt-BR" dirty="0" smtClean="0"/>
              <a:t>pepino@usp.br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1193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139" y="115888"/>
            <a:ext cx="8213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76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1" y="0"/>
            <a:ext cx="8875059" cy="6858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7968208" y="6577608"/>
            <a:ext cx="316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2010 data , </a:t>
            </a:r>
            <a:r>
              <a:rPr lang="pt-BR" sz="1400" dirty="0" err="1"/>
              <a:t>source</a:t>
            </a:r>
            <a:r>
              <a:rPr lang="pt-BR" sz="1400" dirty="0"/>
              <a:t>: </a:t>
            </a:r>
            <a:r>
              <a:rPr lang="pt-BR" sz="1400" dirty="0" err="1"/>
              <a:t>the</a:t>
            </a:r>
            <a:r>
              <a:rPr lang="pt-BR" sz="1400" dirty="0"/>
              <a:t> World Bank</a:t>
            </a:r>
          </a:p>
        </p:txBody>
      </p:sp>
    </p:spTree>
    <p:extLst>
      <p:ext uri="{BB962C8B-B14F-4D97-AF65-F5344CB8AC3E}">
        <p14:creationId xmlns:p14="http://schemas.microsoft.com/office/powerpoint/2010/main" val="79019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1658470" y="0"/>
            <a:ext cx="8902026" cy="6858000"/>
            <a:chOff x="134470" y="0"/>
            <a:chExt cx="8902026" cy="6858000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470" y="0"/>
              <a:ext cx="8875059" cy="6858000"/>
            </a:xfrm>
            <a:prstGeom prst="rect">
              <a:avLst/>
            </a:prstGeom>
          </p:spPr>
        </p:pic>
        <p:sp>
          <p:nvSpPr>
            <p:cNvPr id="5" name="CaixaDeTexto 4"/>
            <p:cNvSpPr txBox="1"/>
            <p:nvPr/>
          </p:nvSpPr>
          <p:spPr>
            <a:xfrm>
              <a:off x="5868144" y="6361583"/>
              <a:ext cx="31683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dirty="0"/>
                <a:t>2010 data , </a:t>
              </a:r>
              <a:r>
                <a:rPr lang="pt-BR" sz="1400" dirty="0" err="1"/>
                <a:t>source</a:t>
              </a:r>
              <a:r>
                <a:rPr lang="pt-BR" sz="1400" dirty="0"/>
                <a:t>: </a:t>
              </a:r>
              <a:r>
                <a:rPr lang="pt-BR" sz="1400" dirty="0" err="1"/>
                <a:t>the</a:t>
              </a:r>
              <a:r>
                <a:rPr lang="pt-BR" sz="1400" dirty="0"/>
                <a:t> World Bank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2500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504826"/>
            <a:ext cx="8229600" cy="912813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/>
              <a:t>Life Expectancy vs PM</a:t>
            </a:r>
            <a:r>
              <a:rPr lang="en-US" sz="3200" b="1" baseline="-25000"/>
              <a:t>2.5</a:t>
            </a:r>
            <a:r>
              <a:rPr lang="en-US" sz="3200" b="1"/>
              <a:t/>
            </a:r>
            <a:br>
              <a:rPr lang="en-US" sz="3200" b="1"/>
            </a:br>
            <a:r>
              <a:rPr lang="en-US" sz="3200" b="1"/>
              <a:t>1997-2001</a:t>
            </a:r>
          </a:p>
        </p:txBody>
      </p:sp>
      <p:graphicFrame>
        <p:nvGraphicFramePr>
          <p:cNvPr id="50179" name="Object 2"/>
          <p:cNvGraphicFramePr>
            <a:graphicFrameLocks noGrp="1" noChangeAspect="1"/>
          </p:cNvGraphicFramePr>
          <p:nvPr>
            <p:ph idx="4294967295"/>
          </p:nvPr>
        </p:nvGraphicFramePr>
        <p:xfrm>
          <a:off x="2279650" y="1341438"/>
          <a:ext cx="7854950" cy="4895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0" name="Chart" r:id="rId3" imgW="9715500" imgH="6877202" progId="Excel.Chart.8">
                  <p:embed/>
                </p:oleObj>
              </mc:Choice>
              <mc:Fallback>
                <p:oleObj name="Chart" r:id="rId3" imgW="9715500" imgH="6877202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9650" y="1341438"/>
                        <a:ext cx="7854950" cy="4895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86" name="Text Box 12"/>
          <p:cNvSpPr txBox="1">
            <a:spLocks noChangeArrowheads="1"/>
          </p:cNvSpPr>
          <p:nvPr/>
        </p:nvSpPr>
        <p:spPr bwMode="auto">
          <a:xfrm>
            <a:off x="6716713" y="3789363"/>
            <a:ext cx="24749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1800" b="1"/>
              <a:t>Slope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1800" b="1"/>
              <a:t>-2.1 yr/10 </a:t>
            </a:r>
            <a:r>
              <a:rPr lang="en-US" sz="1800" b="1">
                <a:latin typeface="Symbol" panose="05050102010706020507" pitchFamily="18" charset="2"/>
              </a:rPr>
              <a:t>m</a:t>
            </a:r>
            <a:r>
              <a:rPr lang="en-US" sz="1800" b="1"/>
              <a:t>g/m</a:t>
            </a:r>
            <a:r>
              <a:rPr lang="en-US" sz="1800" b="1" baseline="30000"/>
              <a:t>3</a:t>
            </a:r>
          </a:p>
        </p:txBody>
      </p:sp>
      <p:grpSp>
        <p:nvGrpSpPr>
          <p:cNvPr id="50187" name="Group 13"/>
          <p:cNvGrpSpPr>
            <a:grpSpLocks/>
          </p:cNvGrpSpPr>
          <p:nvPr/>
        </p:nvGrpSpPr>
        <p:grpSpPr bwMode="auto">
          <a:xfrm>
            <a:off x="5303839" y="1700214"/>
            <a:ext cx="1081452" cy="3906837"/>
            <a:chOff x="2400" y="864"/>
            <a:chExt cx="714" cy="2880"/>
          </a:xfrm>
        </p:grpSpPr>
        <p:sp>
          <p:nvSpPr>
            <p:cNvPr id="50189" name="Line 14"/>
            <p:cNvSpPr>
              <a:spLocks noChangeShapeType="1"/>
            </p:cNvSpPr>
            <p:nvPr/>
          </p:nvSpPr>
          <p:spPr bwMode="auto">
            <a:xfrm flipV="1">
              <a:off x="2400" y="864"/>
              <a:ext cx="0" cy="288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0190" name="Text Box 15"/>
            <p:cNvSpPr txBox="1">
              <a:spLocks noChangeArrowheads="1"/>
            </p:cNvSpPr>
            <p:nvPr/>
          </p:nvSpPr>
          <p:spPr bwMode="auto">
            <a:xfrm>
              <a:off x="2400" y="912"/>
              <a:ext cx="714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sz="1200" b="1">
                  <a:solidFill>
                    <a:schemeClr val="accent2"/>
                  </a:solidFill>
                </a:rPr>
                <a:t>EPA</a:t>
              </a:r>
              <a:r>
                <a:rPr lang="en-US" sz="1200" b="1">
                  <a:solidFill>
                    <a:srgbClr val="FF9900"/>
                  </a:solidFill>
                </a:rPr>
                <a:t> </a:t>
              </a:r>
              <a:r>
                <a:rPr lang="en-US" sz="1200" b="1">
                  <a:solidFill>
                    <a:schemeClr val="accent2"/>
                  </a:solidFill>
                </a:rPr>
                <a:t>NAAQS</a:t>
              </a:r>
            </a:p>
          </p:txBody>
        </p:sp>
      </p:grpSp>
      <p:sp>
        <p:nvSpPr>
          <p:cNvPr id="50188" name="Text Box 14"/>
          <p:cNvSpPr txBox="1">
            <a:spLocks noChangeArrowheads="1"/>
          </p:cNvSpPr>
          <p:nvPr/>
        </p:nvSpPr>
        <p:spPr bwMode="auto">
          <a:xfrm>
            <a:off x="6959600" y="6292850"/>
            <a:ext cx="30241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400" i="1">
                <a:solidFill>
                  <a:schemeClr val="tx2"/>
                </a:solidFill>
              </a:rPr>
              <a:t>Pope, Ezzati, Dockery (NEJM 2009)</a:t>
            </a:r>
          </a:p>
        </p:txBody>
      </p:sp>
    </p:spTree>
    <p:extLst>
      <p:ext uri="{BB962C8B-B14F-4D97-AF65-F5344CB8AC3E}">
        <p14:creationId xmlns:p14="http://schemas.microsoft.com/office/powerpoint/2010/main" val="305129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638176"/>
            <a:ext cx="8229600" cy="779463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en-US" sz="2800" b="1"/>
              <a:t>Life Expectancy vs PM</a:t>
            </a:r>
            <a:r>
              <a:rPr lang="en-US" sz="2800" b="1" baseline="-25000"/>
              <a:t>2.5</a:t>
            </a:r>
            <a:r>
              <a:rPr lang="en-US" sz="2800" b="1"/>
              <a:t/>
            </a:r>
            <a:br>
              <a:rPr lang="en-US" sz="2800" b="1"/>
            </a:br>
            <a:r>
              <a:rPr lang="en-US" sz="2800" b="1"/>
              <a:t>1980-2000</a:t>
            </a:r>
          </a:p>
        </p:txBody>
      </p:sp>
      <p:graphicFrame>
        <p:nvGraphicFramePr>
          <p:cNvPr id="51203" name="Object 2"/>
          <p:cNvGraphicFramePr>
            <a:graphicFrameLocks noGrp="1" noChangeAspect="1"/>
          </p:cNvGraphicFramePr>
          <p:nvPr>
            <p:ph idx="4294967295"/>
          </p:nvPr>
        </p:nvGraphicFramePr>
        <p:xfrm>
          <a:off x="2208214" y="1125538"/>
          <a:ext cx="8015287" cy="5035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4" name="Chart" r:id="rId3" imgW="9610649" imgH="6353251" progId="Excel.Chart.8">
                  <p:embed/>
                </p:oleObj>
              </mc:Choice>
              <mc:Fallback>
                <p:oleObj name="Chart" r:id="rId3" imgW="9610649" imgH="6353251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8214" y="1125538"/>
                        <a:ext cx="8015287" cy="5035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3718" name="Line 6"/>
          <p:cNvSpPr>
            <a:spLocks noChangeShapeType="1"/>
          </p:cNvSpPr>
          <p:nvPr/>
        </p:nvSpPr>
        <p:spPr bwMode="auto">
          <a:xfrm flipV="1">
            <a:off x="4808538" y="3736976"/>
            <a:ext cx="0" cy="138113"/>
          </a:xfrm>
          <a:prstGeom prst="line">
            <a:avLst/>
          </a:prstGeom>
          <a:noFill/>
          <a:ln w="25400">
            <a:solidFill>
              <a:schemeClr val="fol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1210" name="Text Box 10"/>
          <p:cNvSpPr txBox="1">
            <a:spLocks noChangeArrowheads="1"/>
          </p:cNvSpPr>
          <p:nvPr/>
        </p:nvSpPr>
        <p:spPr bwMode="auto">
          <a:xfrm>
            <a:off x="6959600" y="6292850"/>
            <a:ext cx="30241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400" i="1">
                <a:solidFill>
                  <a:schemeClr val="tx2"/>
                </a:solidFill>
              </a:rPr>
              <a:t>Pope, Ezzati, Dockery (NEJM 2009)</a:t>
            </a:r>
          </a:p>
        </p:txBody>
      </p:sp>
    </p:spTree>
    <p:extLst>
      <p:ext uri="{BB962C8B-B14F-4D97-AF65-F5344CB8AC3E}">
        <p14:creationId xmlns:p14="http://schemas.microsoft.com/office/powerpoint/2010/main" val="988069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7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638176"/>
            <a:ext cx="8229600" cy="779463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en-US" sz="2800" b="1"/>
              <a:t>Life Expectancy vs PM</a:t>
            </a:r>
            <a:r>
              <a:rPr lang="en-US" sz="2800" b="1" baseline="-25000"/>
              <a:t>2.5</a:t>
            </a:r>
            <a:r>
              <a:rPr lang="en-US" sz="2800" b="1"/>
              <a:t/>
            </a:r>
            <a:br>
              <a:rPr lang="en-US" sz="2800" b="1"/>
            </a:br>
            <a:r>
              <a:rPr lang="en-US" sz="2800" b="1"/>
              <a:t>1980-2000</a:t>
            </a:r>
          </a:p>
        </p:txBody>
      </p:sp>
      <p:graphicFrame>
        <p:nvGraphicFramePr>
          <p:cNvPr id="52227" name="Object 3"/>
          <p:cNvGraphicFramePr>
            <a:graphicFrameLocks noChangeAspect="1"/>
          </p:cNvGraphicFramePr>
          <p:nvPr/>
        </p:nvGraphicFramePr>
        <p:xfrm>
          <a:off x="2135189" y="765176"/>
          <a:ext cx="7921625" cy="5453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7" name="Chart" r:id="rId3" imgW="9715500" imgH="6877202" progId="Excel.Chart.8">
                  <p:embed/>
                </p:oleObj>
              </mc:Choice>
              <mc:Fallback>
                <p:oleObj name="Chart" r:id="rId3" imgW="9715500" imgH="6877202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5189" y="765176"/>
                        <a:ext cx="7921625" cy="5453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6959600" y="6292850"/>
            <a:ext cx="30241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400" i="1">
                <a:solidFill>
                  <a:schemeClr val="tx2"/>
                </a:solidFill>
              </a:rPr>
              <a:t>Pope, Ezzati, Dockery (NEJM 2009)</a:t>
            </a:r>
          </a:p>
        </p:txBody>
      </p:sp>
    </p:spTree>
    <p:extLst>
      <p:ext uri="{BB962C8B-B14F-4D97-AF65-F5344CB8AC3E}">
        <p14:creationId xmlns:p14="http://schemas.microsoft.com/office/powerpoint/2010/main" val="2126168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638176"/>
            <a:ext cx="8229600" cy="779463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en-US" sz="2800" b="1"/>
              <a:t>Life Expectancy vs PM</a:t>
            </a:r>
            <a:r>
              <a:rPr lang="en-US" sz="2800" b="1" baseline="-25000"/>
              <a:t>2.5</a:t>
            </a:r>
            <a:r>
              <a:rPr lang="en-US" sz="2800" b="1"/>
              <a:t/>
            </a:r>
            <a:br>
              <a:rPr lang="en-US" sz="2800" b="1"/>
            </a:br>
            <a:r>
              <a:rPr lang="en-US" sz="2800" b="1"/>
              <a:t>1980-2000</a:t>
            </a:r>
          </a:p>
        </p:txBody>
      </p:sp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757238"/>
            <a:ext cx="7993062" cy="546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724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638176"/>
            <a:ext cx="8229600" cy="779463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en-US" sz="2800" b="1"/>
              <a:t>Life Expectancy vs PM</a:t>
            </a:r>
            <a:r>
              <a:rPr lang="en-US" sz="2800" b="1" baseline="-25000"/>
              <a:t>2.5</a:t>
            </a:r>
            <a:r>
              <a:rPr lang="en-US" sz="2800" b="1"/>
              <a:t/>
            </a:r>
            <a:br>
              <a:rPr lang="en-US" sz="2800" b="1"/>
            </a:br>
            <a:r>
              <a:rPr lang="en-US" sz="2800" b="1"/>
              <a:t>1980-2000</a:t>
            </a:r>
          </a:p>
        </p:txBody>
      </p:sp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765176"/>
            <a:ext cx="7993062" cy="546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730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Conclusions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err="1" smtClean="0"/>
              <a:t>Reduction</a:t>
            </a:r>
            <a:r>
              <a:rPr lang="pt-BR" dirty="0" smtClean="0"/>
              <a:t> </a:t>
            </a:r>
            <a:r>
              <a:rPr lang="pt-BR" dirty="0" err="1" smtClean="0"/>
              <a:t>of</a:t>
            </a:r>
            <a:r>
              <a:rPr lang="pt-BR" dirty="0" smtClean="0"/>
              <a:t> </a:t>
            </a:r>
            <a:r>
              <a:rPr lang="pt-BR" dirty="0" err="1" smtClean="0"/>
              <a:t>air</a:t>
            </a:r>
            <a:r>
              <a:rPr lang="pt-BR" dirty="0" smtClean="0"/>
              <a:t> </a:t>
            </a:r>
            <a:r>
              <a:rPr lang="pt-BR" dirty="0" err="1" smtClean="0"/>
              <a:t>pollution</a:t>
            </a:r>
            <a:r>
              <a:rPr lang="pt-BR" dirty="0" smtClean="0"/>
              <a:t> </a:t>
            </a:r>
            <a:r>
              <a:rPr lang="pt-BR" dirty="0" err="1" smtClean="0"/>
              <a:t>provides</a:t>
            </a:r>
            <a:r>
              <a:rPr lang="pt-BR" dirty="0" smtClean="0"/>
              <a:t> short </a:t>
            </a:r>
            <a:r>
              <a:rPr lang="pt-BR" dirty="0" err="1" smtClean="0"/>
              <a:t>term</a:t>
            </a:r>
            <a:r>
              <a:rPr lang="pt-BR" dirty="0" smtClean="0"/>
              <a:t> </a:t>
            </a:r>
            <a:r>
              <a:rPr lang="pt-BR" dirty="0" err="1" smtClean="0"/>
              <a:t>health</a:t>
            </a:r>
            <a:r>
              <a:rPr lang="pt-BR" dirty="0" smtClean="0"/>
              <a:t> </a:t>
            </a:r>
            <a:r>
              <a:rPr lang="pt-BR" dirty="0" err="1" smtClean="0"/>
              <a:t>co-benefits</a:t>
            </a:r>
            <a:r>
              <a:rPr lang="pt-BR" dirty="0" smtClean="0"/>
              <a:t> </a:t>
            </a:r>
            <a:r>
              <a:rPr lang="pt-BR" dirty="0" err="1" smtClean="0"/>
              <a:t>associated</a:t>
            </a:r>
            <a:r>
              <a:rPr lang="pt-BR" dirty="0" smtClean="0"/>
              <a:t> </a:t>
            </a:r>
            <a:r>
              <a:rPr lang="pt-BR" dirty="0" err="1" smtClean="0"/>
              <a:t>to</a:t>
            </a:r>
            <a:r>
              <a:rPr lang="pt-BR" dirty="0" smtClean="0"/>
              <a:t> GHG  </a:t>
            </a:r>
            <a:r>
              <a:rPr lang="pt-BR" dirty="0" err="1" smtClean="0"/>
              <a:t>mitigation</a:t>
            </a:r>
            <a:r>
              <a:rPr lang="pt-BR" smtClean="0"/>
              <a:t> policies.</a:t>
            </a:r>
            <a:endParaRPr lang="pt-BR" dirty="0" smtClean="0"/>
          </a:p>
          <a:p>
            <a:r>
              <a:rPr lang="pt-BR" dirty="0" err="1" smtClean="0"/>
              <a:t>This</a:t>
            </a:r>
            <a:r>
              <a:rPr lang="pt-BR" dirty="0" smtClean="0"/>
              <a:t> </a:t>
            </a:r>
            <a:r>
              <a:rPr lang="pt-BR" dirty="0" err="1" smtClean="0"/>
              <a:t>information</a:t>
            </a:r>
            <a:r>
              <a:rPr lang="pt-BR" dirty="0" smtClean="0"/>
              <a:t> </a:t>
            </a:r>
            <a:r>
              <a:rPr lang="pt-BR" dirty="0" err="1" smtClean="0"/>
              <a:t>can</a:t>
            </a:r>
            <a:r>
              <a:rPr lang="pt-BR" dirty="0" smtClean="0"/>
              <a:t> </a:t>
            </a:r>
            <a:r>
              <a:rPr lang="pt-BR" dirty="0" err="1" smtClean="0"/>
              <a:t>be</a:t>
            </a:r>
            <a:r>
              <a:rPr lang="pt-BR" dirty="0" smtClean="0"/>
              <a:t> </a:t>
            </a:r>
            <a:r>
              <a:rPr lang="pt-BR" dirty="0" err="1" smtClean="0"/>
              <a:t>used</a:t>
            </a:r>
            <a:r>
              <a:rPr lang="pt-BR" dirty="0" smtClean="0"/>
              <a:t> for </a:t>
            </a:r>
            <a:r>
              <a:rPr lang="pt-BR" dirty="0" err="1" smtClean="0"/>
              <a:t>cost-benefit</a:t>
            </a:r>
            <a:r>
              <a:rPr lang="pt-BR" dirty="0" smtClean="0"/>
              <a:t> </a:t>
            </a:r>
            <a:r>
              <a:rPr lang="pt-BR" dirty="0" err="1" smtClean="0"/>
              <a:t>analyses</a:t>
            </a:r>
            <a:r>
              <a:rPr lang="pt-BR" dirty="0" smtClean="0"/>
              <a:t> as </a:t>
            </a:r>
            <a:r>
              <a:rPr lang="pt-BR" dirty="0" err="1" smtClean="0"/>
              <a:t>well</a:t>
            </a:r>
            <a:r>
              <a:rPr lang="pt-BR" dirty="0" smtClean="0"/>
              <a:t> as for </a:t>
            </a:r>
            <a:r>
              <a:rPr lang="pt-BR" dirty="0" err="1" smtClean="0"/>
              <a:t>foster</a:t>
            </a:r>
            <a:r>
              <a:rPr lang="pt-BR" dirty="0" smtClean="0"/>
              <a:t> policies </a:t>
            </a:r>
            <a:r>
              <a:rPr lang="pt-BR" dirty="0" err="1" smtClean="0"/>
              <a:t>aimed</a:t>
            </a:r>
            <a:r>
              <a:rPr lang="pt-BR" dirty="0" smtClean="0"/>
              <a:t> </a:t>
            </a:r>
            <a:r>
              <a:rPr lang="pt-BR" dirty="0" err="1" smtClean="0"/>
              <a:t>to</a:t>
            </a:r>
            <a:r>
              <a:rPr lang="pt-BR" dirty="0" smtClean="0"/>
              <a:t> </a:t>
            </a:r>
            <a:r>
              <a:rPr lang="pt-BR" dirty="0" err="1" smtClean="0"/>
              <a:t>promote</a:t>
            </a:r>
            <a:r>
              <a:rPr lang="pt-BR" dirty="0" smtClean="0"/>
              <a:t> </a:t>
            </a:r>
            <a:r>
              <a:rPr lang="pt-BR" dirty="0" err="1" smtClean="0"/>
              <a:t>sustainable</a:t>
            </a:r>
            <a:r>
              <a:rPr lang="pt-BR" dirty="0" smtClean="0"/>
              <a:t> </a:t>
            </a:r>
            <a:r>
              <a:rPr lang="pt-BR" dirty="0" err="1" smtClean="0"/>
              <a:t>practices</a:t>
            </a:r>
            <a:endParaRPr lang="pt-BR" dirty="0" smtClean="0"/>
          </a:p>
          <a:p>
            <a:r>
              <a:rPr lang="pt-BR" dirty="0" smtClean="0"/>
              <a:t>Health </a:t>
            </a:r>
            <a:r>
              <a:rPr lang="pt-BR" dirty="0" err="1" smtClean="0"/>
              <a:t>co-benefits</a:t>
            </a:r>
            <a:r>
              <a:rPr lang="pt-BR" dirty="0" smtClean="0"/>
              <a:t> </a:t>
            </a:r>
            <a:r>
              <a:rPr lang="pt-BR" dirty="0" err="1" smtClean="0"/>
              <a:t>of</a:t>
            </a:r>
            <a:r>
              <a:rPr lang="pt-BR" dirty="0" smtClean="0"/>
              <a:t> GHG </a:t>
            </a:r>
            <a:r>
              <a:rPr lang="pt-BR" dirty="0" err="1" smtClean="0"/>
              <a:t>reductions</a:t>
            </a:r>
            <a:r>
              <a:rPr lang="pt-BR" dirty="0" smtClean="0"/>
              <a:t> </a:t>
            </a:r>
            <a:r>
              <a:rPr lang="pt-BR" dirty="0" err="1" smtClean="0"/>
              <a:t>will</a:t>
            </a:r>
            <a:r>
              <a:rPr lang="pt-BR" dirty="0" smtClean="0"/>
              <a:t> </a:t>
            </a:r>
            <a:r>
              <a:rPr lang="pt-BR" dirty="0" err="1" smtClean="0"/>
              <a:t>be</a:t>
            </a:r>
            <a:r>
              <a:rPr lang="pt-BR" dirty="0" smtClean="0"/>
              <a:t> more </a:t>
            </a:r>
            <a:r>
              <a:rPr lang="pt-BR" dirty="0" err="1" smtClean="0"/>
              <a:t>effective</a:t>
            </a:r>
            <a:r>
              <a:rPr lang="pt-BR" dirty="0" smtClean="0"/>
              <a:t> in </a:t>
            </a:r>
            <a:r>
              <a:rPr lang="pt-BR" dirty="0" err="1" smtClean="0"/>
              <a:t>developing</a:t>
            </a:r>
            <a:r>
              <a:rPr lang="pt-BR" dirty="0" smtClean="0"/>
              <a:t> </a:t>
            </a:r>
            <a:r>
              <a:rPr lang="pt-BR" dirty="0" err="1" smtClean="0"/>
              <a:t>economies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78830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to 2"/>
          <p:cNvCxnSpPr/>
          <p:nvPr/>
        </p:nvCxnSpPr>
        <p:spPr>
          <a:xfrm>
            <a:off x="2316088" y="1472590"/>
            <a:ext cx="6444208" cy="0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8" y="1082128"/>
            <a:ext cx="1080120" cy="678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647728" y="764704"/>
            <a:ext cx="4824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accent3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Background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6834336" y="6474822"/>
            <a:ext cx="3870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Lin</a:t>
            </a:r>
            <a:r>
              <a:rPr lang="pt-B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SS et al. Lancet 2012; 380: 2224–60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7" y="1739306"/>
            <a:ext cx="8029087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2279576" y="6042774"/>
            <a:ext cx="77768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Burden</a:t>
            </a:r>
            <a:r>
              <a:rPr lang="pt-B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pt-B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disease</a:t>
            </a:r>
            <a:r>
              <a:rPr lang="pt-B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atributable</a:t>
            </a:r>
            <a:r>
              <a:rPr lang="pt-B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pt-B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 </a:t>
            </a:r>
            <a:r>
              <a:rPr lang="pt-BR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leading</a:t>
            </a:r>
            <a:r>
              <a:rPr lang="pt-B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risk</a:t>
            </a:r>
            <a:r>
              <a:rPr lang="pt-B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factors</a:t>
            </a:r>
            <a:r>
              <a:rPr lang="pt-B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2010, </a:t>
            </a:r>
            <a:r>
              <a:rPr lang="pt-BR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both</a:t>
            </a:r>
            <a:r>
              <a:rPr lang="pt-B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sex</a:t>
            </a:r>
          </a:p>
        </p:txBody>
      </p:sp>
    </p:spTree>
    <p:extLst>
      <p:ext uri="{BB962C8B-B14F-4D97-AF65-F5344CB8AC3E}">
        <p14:creationId xmlns:p14="http://schemas.microsoft.com/office/powerpoint/2010/main" val="17202706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351022" y="6508123"/>
            <a:ext cx="38479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 tooltip="Lancet."/>
              </a:rPr>
              <a:t>Lancet.</a:t>
            </a:r>
            <a:r>
              <a:rPr lang="en-US" dirty="0"/>
              <a:t> 2002 Oct 19;360(9341):1210-4.</a:t>
            </a:r>
            <a:endParaRPr lang="pt-BR" dirty="0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972" y="636268"/>
            <a:ext cx="3804244" cy="4710016"/>
          </a:xfrm>
          <a:prstGeom prst="rect">
            <a:avLst/>
          </a:prstGeom>
        </p:spPr>
      </p:pic>
      <p:pic>
        <p:nvPicPr>
          <p:cNvPr id="5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5950" y="150617"/>
            <a:ext cx="2516220" cy="654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87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0"/>
            <a:ext cx="85693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07951" y="6211669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600" dirty="0" err="1" smtClean="0"/>
              <a:t>Fajersztajn</a:t>
            </a:r>
            <a:r>
              <a:rPr lang="pt-BR" sz="1600" dirty="0" smtClean="0"/>
              <a:t> L, Veras M, </a:t>
            </a:r>
            <a:r>
              <a:rPr lang="pt-BR" sz="1600" dirty="0" err="1" smtClean="0"/>
              <a:t>Barrozo</a:t>
            </a:r>
            <a:r>
              <a:rPr lang="pt-BR" sz="1600" dirty="0" smtClean="0"/>
              <a:t> LV, </a:t>
            </a:r>
            <a:r>
              <a:rPr lang="pt-BR" sz="1600" dirty="0" err="1" smtClean="0"/>
              <a:t>Saldiva</a:t>
            </a:r>
            <a:r>
              <a:rPr lang="pt-BR" sz="1600" dirty="0" smtClean="0"/>
              <a:t> P.</a:t>
            </a:r>
          </a:p>
          <a:p>
            <a:r>
              <a:rPr lang="pt-BR" sz="1600" dirty="0" smtClean="0"/>
              <a:t>Nat </a:t>
            </a:r>
            <a:r>
              <a:rPr lang="pt-BR" sz="1600" dirty="0" err="1" smtClean="0"/>
              <a:t>Rev</a:t>
            </a:r>
            <a:r>
              <a:rPr lang="pt-BR" sz="1600" dirty="0" smtClean="0"/>
              <a:t> </a:t>
            </a:r>
            <a:r>
              <a:rPr lang="pt-BR" sz="1600" dirty="0" err="1" smtClean="0"/>
              <a:t>Cancer</a:t>
            </a:r>
            <a:r>
              <a:rPr lang="pt-BR" sz="1600" dirty="0" smtClean="0"/>
              <a:t>. 2013 Sep;13(9):674-8.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293118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5866" y="511734"/>
            <a:ext cx="6229223" cy="5811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2430216"/>
              </p:ext>
            </p:extLst>
          </p:nvPr>
        </p:nvGraphicFramePr>
        <p:xfrm>
          <a:off x="5313357" y="511734"/>
          <a:ext cx="6421444" cy="58118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4" name="Foto do Photo Editor" r:id="rId4" imgW="13917968" imgH="11476190" progId="MSPhotoEd.3">
                  <p:embed/>
                </p:oleObj>
              </mc:Choice>
              <mc:Fallback>
                <p:oleObj name="Foto do Photo Editor" r:id="rId4" imgW="13917968" imgH="1147619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3357" y="511734"/>
                        <a:ext cx="6421444" cy="58118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2100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987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1887079"/>
              </p:ext>
            </p:extLst>
          </p:nvPr>
        </p:nvGraphicFramePr>
        <p:xfrm>
          <a:off x="0" y="0"/>
          <a:ext cx="3086555" cy="23151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6" name="Foto do Photo Editor" r:id="rId3" imgW="9752381" imgH="7314286" progId="MSPhotoEd.3">
                  <p:embed/>
                </p:oleObj>
              </mc:Choice>
              <mc:Fallback>
                <p:oleObj name="Foto do Photo Editor" r:id="rId3" imgW="9752381" imgH="73142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3086555" cy="231518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agem 2" descr="D:\Images\Foto-003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145" y="233464"/>
            <a:ext cx="8190689" cy="63424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7940109"/>
              </p:ext>
            </p:extLst>
          </p:nvPr>
        </p:nvGraphicFramePr>
        <p:xfrm>
          <a:off x="0" y="2315183"/>
          <a:ext cx="3178821" cy="21883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7" name="Image" r:id="rId6" imgW="5504762" imgH="3704762" progId="PhotoDeluxeBusiness.Image.1">
                  <p:embed/>
                </p:oleObj>
              </mc:Choice>
              <mc:Fallback>
                <p:oleObj name="Image" r:id="rId6" imgW="5504762" imgH="3704762" progId="PhotoDeluxeBusiness.Image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315183"/>
                        <a:ext cx="3178821" cy="21883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2" descr="Processo%20artesal%20de%20queima[1]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66" y="4503502"/>
            <a:ext cx="3086555" cy="2314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607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5231089"/>
              </p:ext>
            </p:extLst>
          </p:nvPr>
        </p:nvGraphicFramePr>
        <p:xfrm>
          <a:off x="1257300" y="0"/>
          <a:ext cx="9585126" cy="63900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1" name="Chart" r:id="rId3" imgW="7772349" imgH="5181510" progId="MSGraph.Chart.8">
                  <p:embed followColorScheme="full"/>
                </p:oleObj>
              </mc:Choice>
              <mc:Fallback>
                <p:oleObj name="Chart" r:id="rId3" imgW="7772349" imgH="518151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7300" y="0"/>
                        <a:ext cx="9585126" cy="63900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26039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1112440"/>
            <a:ext cx="7046913" cy="416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paraisomorumb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525" y="1308099"/>
            <a:ext cx="5616575" cy="3740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489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4" y="1962150"/>
            <a:ext cx="89058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Rectangle 3"/>
          <p:cNvSpPr>
            <a:spLocks noChangeArrowheads="1"/>
          </p:cNvSpPr>
          <p:nvPr/>
        </p:nvSpPr>
        <p:spPr bwMode="auto">
          <a:xfrm>
            <a:off x="1524000" y="494188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sz="1800"/>
              <a:t>Lancet. 2011 Feb 26;377(9767):732-40 </a:t>
            </a:r>
          </a:p>
        </p:txBody>
      </p:sp>
      <p:pic>
        <p:nvPicPr>
          <p:cNvPr id="4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1" y="389199"/>
            <a:ext cx="1440160" cy="936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121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708</TotalTime>
  <Words>386</Words>
  <Application>Microsoft Office PowerPoint</Application>
  <PresentationFormat>Widescreen</PresentationFormat>
  <Paragraphs>30</Paragraphs>
  <Slides>18</Slides>
  <Notes>1</Notes>
  <HiddenSlides>0</HiddenSlides>
  <MMClips>0</MMClips>
  <ScaleCrop>false</ScaleCrop>
  <HeadingPairs>
    <vt:vector size="8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3</vt:i4>
      </vt:variant>
      <vt:variant>
        <vt:lpstr>Títulos de slides</vt:lpstr>
      </vt:variant>
      <vt:variant>
        <vt:i4>18</vt:i4>
      </vt:variant>
    </vt:vector>
  </HeadingPairs>
  <TitlesOfParts>
    <vt:vector size="27" baseType="lpstr">
      <vt:lpstr>Arial</vt:lpstr>
      <vt:lpstr>Calibri</vt:lpstr>
      <vt:lpstr>Calibri Light</vt:lpstr>
      <vt:lpstr>Symbol</vt:lpstr>
      <vt:lpstr>Tahoma</vt:lpstr>
      <vt:lpstr>Tema do Office</vt:lpstr>
      <vt:lpstr>Foto do Photo Editor</vt:lpstr>
      <vt:lpstr>Image</vt:lpstr>
      <vt:lpstr>Chart</vt:lpstr>
      <vt:lpstr>Health co-benefits of mitigation of greenhouse gases emissions: the case of air pollution How much Science is necessary to reduce global health inequalities?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Life Expectancy vs PM2.5 1997-2001</vt:lpstr>
      <vt:lpstr>Life Expectancy vs PM2.5 1980-2000</vt:lpstr>
      <vt:lpstr>Life Expectancy vs PM2.5 1980-2000</vt:lpstr>
      <vt:lpstr>Life Expectancy vs PM2.5 1980-2000</vt:lpstr>
      <vt:lpstr>Life Expectancy vs PM2.5 1980-2000</vt:lpstr>
      <vt:lpstr>Conclusions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Profº Paulo</dc:creator>
  <cp:lastModifiedBy>Profº Paulo</cp:lastModifiedBy>
  <cp:revision>37</cp:revision>
  <dcterms:created xsi:type="dcterms:W3CDTF">2014-03-15T16:20:30Z</dcterms:created>
  <dcterms:modified xsi:type="dcterms:W3CDTF">2014-12-06T13:44:27Z</dcterms:modified>
</cp:coreProperties>
</file>