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1" r:id="rId2"/>
    <p:sldId id="350" r:id="rId3"/>
    <p:sldId id="329" r:id="rId4"/>
    <p:sldId id="325" r:id="rId5"/>
    <p:sldId id="345" r:id="rId6"/>
    <p:sldId id="344" r:id="rId7"/>
    <p:sldId id="334" r:id="rId8"/>
    <p:sldId id="347" r:id="rId9"/>
    <p:sldId id="348" r:id="rId10"/>
    <p:sldId id="349" r:id="rId11"/>
    <p:sldId id="312" r:id="rId12"/>
    <p:sldId id="353" r:id="rId13"/>
    <p:sldId id="328" r:id="rId14"/>
    <p:sldId id="331" r:id="rId15"/>
    <p:sldId id="337" r:id="rId16"/>
    <p:sldId id="343" r:id="rId17"/>
    <p:sldId id="335" r:id="rId18"/>
    <p:sldId id="341" r:id="rId19"/>
    <p:sldId id="342" r:id="rId20"/>
    <p:sldId id="33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660"/>
    <a:srgbClr val="D6B344"/>
    <a:srgbClr val="E8D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278" autoAdjust="0"/>
    <p:restoredTop sz="90779" autoAdjust="0"/>
  </p:normalViewPr>
  <p:slideViewPr>
    <p:cSldViewPr snapToGrid="0">
      <p:cViewPr>
        <p:scale>
          <a:sx n="100" d="100"/>
          <a:sy n="100" d="100"/>
        </p:scale>
        <p:origin x="-344" y="-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828800" cy="18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0B88A-DF10-4923-B03C-51E725C64575}" type="datetimeFigureOut">
              <a:rPr lang="en-US" smtClean="0"/>
              <a:t>12/8/14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7E7CC-B3E3-4315-8451-C5CD4755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0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i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808F58F7-866C-4A49-9A88-8A9F2520C35E}" type="slidenum">
              <a:rPr lang="en-US" sz="1200">
                <a:latin typeface="Calibri" charset="0"/>
                <a:cs typeface="MS PGothic" charset="0"/>
              </a:rPr>
              <a:pPr eaLnBrk="1" hangingPunct="1"/>
              <a:t>4</a:t>
            </a:fld>
            <a:endParaRPr lang="en-US" sz="1200">
              <a:latin typeface="Calibri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All results are for SRES A1b emissions and a baseline socioeconomic scenario in which </a:t>
            </a:r>
            <a:r>
              <a:rPr lang="en-NZ">
                <a:latin typeface="Calibri" charset="0"/>
              </a:rPr>
              <a:t>GDP projections account for World Bank revisions to purchasing power parity conversion rates and recent projections of real growth per annum in income per capita (World Bank, IMF and OECD).</a:t>
            </a:r>
          </a:p>
          <a:p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Mortality trends in the absence of climate change are projected based on empirical models (note projected substantial decline in background rate of communicable diseases for 2030s and 2050s).</a:t>
            </a:r>
          </a:p>
          <a:p>
            <a:endParaRPr lang="en-NZ"/>
          </a:p>
          <a:p>
            <a:pPr eaLnBrk="1" hangingPunct="1">
              <a:spcBef>
                <a:spcPct val="0"/>
              </a:spcBef>
            </a:pPr>
            <a:r>
              <a:rPr lang="en-NZ"/>
              <a:t>For heat (age &gt;65 years), diarrhoea (&lt;15 years) and malaria: central estimate is mean of 5 alternative global climate model runs: </a:t>
            </a:r>
            <a:r>
              <a:rPr lang="pt-BR">
                <a:latin typeface="Calibri" charset="0"/>
              </a:rPr>
              <a:t>BCM2.0; EGMAM (3 runs); and CM4v1; </a:t>
            </a:r>
            <a:r>
              <a:rPr lang="en-NZ"/>
              <a:t>range=highest and lowest results; </a:t>
            </a:r>
          </a:p>
          <a:p>
            <a:pPr eaLnBrk="1" hangingPunct="1">
              <a:spcBef>
                <a:spcPct val="0"/>
              </a:spcBef>
            </a:pPr>
            <a:endParaRPr lang="en-NZ"/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For undernutrition (age &lt;5 years): MIROC and CSIRO Mk3; range is +/- 1 s.d. Of impact pdf; </a:t>
            </a:r>
            <a:r>
              <a:rPr lang="en-NZ">
                <a:latin typeface="Calibri" charset="0"/>
              </a:rPr>
              <a:t>n</a:t>
            </a:r>
            <a:r>
              <a:rPr lang="en-NZ"/>
              <a:t>egative values represent mortality improvement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 eaLnBrk="0" hangingPunct="0">
              <a:defRPr sz="3200" b="1">
                <a:solidFill>
                  <a:srgbClr val="000066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27100" eaLnBrk="0" hangingPunct="0">
              <a:defRPr sz="3200" b="1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27100" eaLnBrk="0" hangingPunct="0">
              <a:defRPr sz="3200" b="1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27100" eaLnBrk="0" hangingPunct="0">
              <a:defRPr sz="3200" b="1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27100" eaLnBrk="0" hangingPunct="0">
              <a:defRPr sz="3200" b="1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271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271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271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27100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D6EEEA7-F453-3246-8D9B-A48D24E5C029}" type="slidenum">
              <a:rPr lang="en-NZ" sz="1300" b="0">
                <a:solidFill>
                  <a:schemeClr val="tx1"/>
                </a:solidFill>
              </a:rPr>
              <a:pPr eaLnBrk="1" hangingPunct="1"/>
              <a:t>7</a:t>
            </a:fld>
            <a:endParaRPr lang="en-NZ" sz="13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5D77D31-FDAC-FA4E-BBD2-E6D28B1AB410}" type="slidenum">
              <a:rPr lang="en-US" sz="1200">
                <a:latin typeface="Times New Roman" charset="0"/>
              </a:rPr>
              <a:pPr/>
              <a:t>20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8128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20800" y="2720975"/>
            <a:ext cx="6400800" cy="1482725"/>
          </a:xfrm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Kristie L. </a:t>
            </a:r>
            <a:r>
              <a:rPr lang="en-US" dirty="0" err="1" smtClean="0"/>
              <a:t>Ebi</a:t>
            </a:r>
            <a:r>
              <a:rPr lang="en-US" dirty="0" smtClean="0"/>
              <a:t>, Ph.D., MPH</a:t>
            </a:r>
          </a:p>
          <a:p>
            <a:r>
              <a:rPr lang="en-US" dirty="0" smtClean="0"/>
              <a:t>University of Washington</a:t>
            </a:r>
          </a:p>
        </p:txBody>
      </p:sp>
      <p:pic>
        <p:nvPicPr>
          <p:cNvPr id="1028" name="Picture 4" descr="I:\groups\gh\DGHCoreShare\Logo files\DGH logos\Dept.GH_UW_ct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04" y="5874805"/>
            <a:ext cx="2837992" cy="85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groups\gh\DGHCoreShare\Logo files\School of Public Health artpack\SPH Logo Stacked\PNG\uwsph_logo_vertical_400px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90" y="5832597"/>
            <a:ext cx="2069909" cy="9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8" descr="data:image/jpeg;base64,/9j/4AAQSkZJRgABAQAAAQABAAD/2wCEAAkGBxQSEhUUExQVFBQXFRkYGBcYFiMcGhkYGBkcIR0cHR4cICghHB8lHBoXITEkJyorLi4uHx8zODMsNygtLisBCgoKBQUFDgUFDisZExkrKysrKysrKysrKysrKysrKysrKysrKysrKysrKysrKysrKysrKysrKysrKysrKysrK//AABEIAGYBaAMBIgACEQEDEQH/xAAcAAACAwEBAQEAAAAAAAAAAAAABwQFBggDAgH/xABSEAACAQMBBAYEBwsJBgYDAAABAgMABBEFBhIhMQcTQVFhgRQiMnEIFlKRlKHTFSMzQmJjcnOCsbIkNUNTVJLBw9ElNnWTo9JEdIOEorMXJjT/xAAUAQEAAAAAAAAAAAAAAAAAAAAA/8QAFBEBAAAAAAAAAAAAAAAAAAAAAP/aAAwDAQACEQMRAD8AeNFBrDbZdID6bIetsZ2t+AFwjKVJPZjs7uJFBuaKVdp00R3Miw2dlcTzNyVmRB48QWxjvNNGBiVUsN0kAlc5wSOIz24oPuiisptbtTcWRLLYS3ECpvPLHIvq943D6xx30GropSw9NXWRyTRadO8EW71knWD1N7OMgKe49vCvmy6b1uJUht7GWSWRt1VaVVyffg0DcorygclVLLusQCVznBxxGe3FLvanpRk0+Upc6dMsZZhHKJVIkCnmMDAyOOCc0DJopZbK9LJ1G5WC3snPa7tMo3EyAWxunPPlmmbQFFZzbXaGaxh66K0a6UZMm7IFMage1xBLdvIdlY/Z/pckvn6u002WVwMt9+VVUd5YrQNOivmMkgEjBxxHPB7qqNp9ae0iMy28lwqgs4jZQyqO3DEZHPl3UFzRS52R6XbW/uUtliliZwd0uVwSBnHA88ZpjUBRRRQFFLDXumq0tbiWDqZpTE5QuhXdLDnjJzwOR5UwNGvZJow8kDW5PJHYFsY7d0kA+FBPooooCiiigKKKKAoqn2k2ntbBN+5lWPPsrzdsfJUcTX5sltAl/bLcxoyI5YKGxnCsRk44ccZoLmisPtH0pWVldi1l6wtw33VQUj3uW9xzyIPAGtxQFFFFAUUVhtoulKysrsWkvWFwQHdVBSMtxG9xzyIPAGg3NFFFAUUUUBRRRQFFFFAUUUUBWa6SIQ2l3gYZHUOfMDI+utLWe6Qv5tvP1D/uoEN0A/zsv6iX9wrpquZOgH+dl/US/uFdN0BX4ygjB4iv2igU3QhpirFqVsw3kW7eIg9qgFSPmpM39vLpGpkDi9tOGUn8dQcjP6S8/eae3RD+G1f/AIlL/E1ZH4Ruz+HgvVHBgYZD4jih8xvjyHfQPCxulmjSRDlHUMp8GGRVD0ibOi/sJoMZfd34/CReK/Py86zHQJr/AKRp/UsfXtm3MfkNkofqYfs1vNf1RbW2luH9mJGf34HAeZwKDmToc1j0bVYM8FlJhbP5fs//AC3R511XXHm0+mXNrNHNN6sk6LdKQMYLsW4dxBrrPZ/UxdW0M68pY1fzI4j580ELbjUhbWF1K34sLgDvLDAHzkVm+hHZ4Wmmo5GJLg9ax7d38QeS8fM1E6X5GupLLS4+d1KHlI5rFGQSfPiR+j40yYYgihVGFUAAdwAwB81B91VbVTBLO5Y9kEv8Bq1rLdKE+5pV4fzLAe88P8aDmD0Ka0js71Gx1jO8Z+S8D4IPf+Kfca622c1dLy2iuE9mVA2O4nmPI5FK5dlPS9mIUUZlSMzx8OO8CxI81JFRfg6bSZWaxc+z99i9x9tfI7p8zQO2s7t9tALCxmuM+uF3Yx3yNwX6+PlWhFKHpI/2pq1ppinMUR664x5cPAhOA/ToEzrekSWT2zyEl5YkuMHmN45APeeH112IpzxFc+/CQtwt1asBgGBl4fkv/owp57PT9Za27/Khjb50FBYUVVbSbQwWEJmuHCIOA72PYFHaawtjtvq18OssdORID7L3DkFx3gAr9WR40DPopWW/SrLbXAt9WtDaM3syod5CO/HHh4gnHaBTQjcMAQQQRkEcQQeRFB90VltuNurbTEHWkvK/sQpxdvH8keJ8s1mrfanXp16yLTIY4yMqs0h3yD+0uPMCgrfhA7PW/onpaxhZ+uQM45spBGG7+QrTdCn8z2/7f8ZpY9JvSBLc2j2V3Zva3KyI2M5UgZyeIBHhjeB76ZfQxIF0aBmICjrCSTgAB2yTQe+0PRfY3t2LuYSb/DfRWASTd5bwxnljkRW2pVbQ9MsCzx29kBOzyojStkRqGYA7o5uePgPfTVoCisHtf0kJbTi0tYXvbw84o+SfpEA8e3HZ2kVUXm12vQJ1sumQtGBlljclwPJm+oGgadYjX+i6xvLwXcok38gugYBJCowN4YzyAHAipGwvSBb6nFI6BomhCmVX5IG3sHe5Eeq3dy5Vmtf6ZIBPFb2QE7PKiNKeEahmAO6ObnBPcPfQNSiq/W9ags4jLcSLEg7WPM9wHMnwFLfT+mq3lunBURWkcTt1j/hJGBG6FUcs8eHEnwoGxRSevulDVJAZLTSJep7HkjkYsO/CAD5iR41K2G6ZEu51t7uIW8rHdRg3qF8+yQ3FCeQ58aBr0UGl5tB0nKlx6JYQNf3IJDBDhEI55bBzg8+QHfQMOilhqG1muWyGabTYJIgMsIpG31Hjxb6ga1Gw+3FvqkZaElXTHWRN7S55HxHiKDT0UUUBWe6Qf5tvP1D/ALq0NVe1NgbizuIV9qSF1HvKnH14oOd+gJsasv6mT9wrpyuSejHVBZ6pbvIdxes6t88N3fyvHPLDEZzy411rQftFFfMkgUEkgADJJ4AAcyaBcdEH4bV/+JS/xNWq250EX1jPb49ZkJTwdeK/WBWc6GIS1vdXWCBd3s0yZGDuE4H15phUHMXQdrnoupLE/BLgGJgeGH5rnzyPOm70kk3dxZ6YvszyddcY7IISDj9puGfCk10vaObHVXePKCQi4jI7GJyce5wTTb6Kpnv5rnVZV3etCQQr8lIx65B7i5+o0EH4Qez/AF1lHcqPWtmwcD+jkwD8zBT4DNffwfNd66xe2Y+vbPw8Y5MlfmIceQ76ZGtactzBLA/syoyH9oYz5c65W2X2jm0iW8j3fXeKSBh8mQHAbyOaB0bBuNR1W81H+ihxa25B4MBnfYd/DB9zUzqzPRzs/wCgafBCfb3d+TPy34keWceVaagKwHTlcbmkT/lNGvzuM/Vmt/Sr+EXcbunRL8u5UH3BHP7wKDcbD2/V6faL3W8f1qD/AI0gNprdtB1wSxKeq3xKqjkYnProOQ4esB3erXSWmwdXFGnyY1X+6oFLfp92a9IsluUH3y2JJ8YmxvfMQreR76BgahrEUVq90WBiWLrcjtXGRj38KXPQdp0koudTuOMt1IQvggOTjwLYA8EFLZNr5rzTLXSYwTM0/Vk9hiBHVgn9InPcE8a6S0XTEtoIoI/YiRUHjgc/PnQJ74S8Hq2MncZlPmIyP3NTJ6NZ9/S7Nu3qFHmOH+FY34RtvvafC/yLkfMyOP34q76ELnf0iDvVpF+Zzj6qBZ7f65De64sV3JuWVs+4eeDu8X5drMAp8BTSj6U9JAAFyoAGAAjYAHZypVbJBItpp47hVIknuFAcAjLsWXnw4jGPfT9+4tt/Z4f+Uv8ApQKLpe2u0y/sCkU6vPG6vF6pzzwwyR2rn6q0HQdrxk0lutbhbO6ZP9Wqhh8wJHlW9+4tt/Z4f+Uv+lV+0tiqWF2sKKhaCTgihcncPdz4UCl6Jozq+rXOoXI3uq3WRDxCFywQDPyVRvPjT5pG/Bouh/LYzjePUuO8gdYD8xK/PTyoFL8IrS0eyinwOsilC73aUcHK/wB4Kfn76v8AoVH+x7f9v+M1X/CA/mo/ro/8asehP+aLf3v/ABmgVfSxAqbQQ7qhcm2JwMZJfn76d23mu+g2E9wMbyJhM8t9uC/WRSV6Xv8AeCD/ANt/HTI6doydIlx2SRE+7fFBU/B+0MLayXr5ea4kYbzcTuoTnieOWfeJPbwprml30DX6yaUiAjeikdGHdk7w+phTFoKDZ3ZWKzlu5IuAuZFkK4wFwuMDwLFj50kelO3VNoYQihQWtmIAxklxk++ujM1zv0tf7wwe+1/joOg7m2SRSsiq6nmGAIPz1zP0NaJFPq27IodIlkdVbiCynC5HbjOa6ernPoL/AJ4m/Vy/xig6Lrnj4Q+mpDewTRjceWMliOGWRuDe/BHHwroikH8JX8PZ/qpP4loGD0m7TvaaSZUO7NMqRoeWGkXJI8QoY+VYjof2k0vTrQmWdVuZTmT1SSAPZTIHIDj7yasOnaBm0izYAkLJFveAMLAH58DzrS9FFtbT6Vat1MTMqbjExqTvKSDnIzmg9/8A8raV/al/ut/pSd0HWobbaISWTZtppwnAYG7NjIweQDnh3Yron7i239nh/wCUv+lA0i3ByIIQQcgiNcgjt5UE+iiigKKKp22lgBI+/cDj/wDmm+z40Cz6VOiRrmRrqxC9Y2TJCSAHb5SE8AT2g8M8a8NlOk65skFvqtrcAphVl6shio4esD7X6Q5/XTR+M9v+e+izfZ1+PtJbEYImI7jazH/LoM0vS/px9kzsfkiBs1C1C5v9aHUxQyWFi3CWWYYmlX5KIfZBHaeeR4g66PXrReKrIp8LSUf5devxnt/z30Wb7OgsdOsY4IkiiUJGihVUdgFSapfjPb/nvos32dHxnt/z30Wb7OgX3whtAM1rDcopLwybhA5lJcAcO0hwuP0jTE2T0cWdnBbj+jjUHxbHrH5815PtJbMMETEdxtZj/l19fGe3/PfRZvs6C6pIbVbD9btJD6v3mYC4fuPVY3x5kID+lTV+M9v+e+izfZ18naS2yDibIBAPos2QDzGer8BQXlFUvxnt/wA99Fm+zo+M9v8Anvos32dBc0iPhBbRwSva28ciS9W7vMEYNun1QFOOGcb/AA7OHfTe+M9v+e+izfZ1FOqWP9U30KT7Kgt9I1aG6jEsEiSxn8ZWBwe445HwPEVIurdZEZHG8jqVYHtBGCPmqmg1+0QYRZVB4kLaSjj5R16fGe3/AD30Wb7OgUvRHsI1vq100oJWzO5GxHBmkzusPHq+Jxy3hT0qkG0tsM467jz/AJLNx/6dfvxnt/z30Wb7OgwPwgNagFj6MZFM7SIwjBBZVByWYDkMcOPOoHwe9pYRbyWckiJKJi0ascF1dRwXPtEENwHYRTFl1iyY5aN2J5k2cpPzmKvxNWsgQREwI4giylyP+lQLHpw2Hm64ajaq7cF64JnfVl9mQY492T2YB5cpeyXTlCY1S/R1kUYMka7yv4lean6qZnxnt/z30Wb7OqK/s9ImbfltA7HtNjLn/wCqgor3pc9KPUaTbyXFw/AM64RM/jMO4eOBW82Z0lra2WKWVp5DlpZHOd53OWxnkueAHYKgaXqFhbLuwQtEvclnKv7oqm/Ge3/PfRZvs6BBa1pt1s5qXXwqWtyx3Cc7jxseMbHsYcB5A+FNCx6atMeMM7SRNjihjJIPcCOBrU3Gv2kilXWV1PNWtJSD5GOs+NI0Xe3vQlz/AORlx83V4oF/0g7R3etW0htLd0sLf75JI4wZSOW734HHA88cK0Pwfddd7RrZoXEcJZhP+J6xzuEn8YHPLPDnjt38e0Fqq7irKFxjdFpLjHdjq68rHV7KGMRRRyRxjgEWzlCgHnwEdAhelXXYJdaWeJ1lji6kFkOQTGctgjgfKug7tbfU7OREkSWGZCm+jBgMjw5EHHCon3Usf6pvoUn2Ve8G0FqgwiyqO5bSUD6o6DnzQtUvNm750ljLI3CReSyoud10bvGTj3kGmo/Tfp3V7wE5fH4Pq+Oe7OcfXWn1PUrG5XcnieVe57OVh9cdVun2WkQNvxWm445MLKXI92Y6A2ImvLt3v7wG3iKbtvbZI3UPFpJM4yxwMZ5DPfSa6Udfgl1tZ4nEkURgyyHeB6sgtukcD5V0E20tueB64g8/5LN9nUX7qWP9U30KT7KgsDtHa+j+k+kQ9R/Wb43fdnPteHOuduhnW4YNVMk7rEkiSAM5woZiCASeAp+fdiy3d3q33c53fQ5cZ78dVzr4+6lj/VN9Ck+yoNGrgjI4g8j31zv8IbVoZrqBIpEkMUbh91gQrMw9UkdvDlTvXaW2AwOuAHAD0Wb7Oo33Usf6pvoUn2VBAENtrGldSkqOHhQEqQTHIFGN4cwQw5GkxsttHebO3MkFzCxiZvXjPAHHDrImPA8Me/gDjHB9wa7aJncSRM892zlGcd+Iq8dS1OxuF3J4nlXuezlYfXHQZg9N+m7m99+3sex1fH3ZzipWyN7eapcLeTI9pZRZ6iHJDTMQRvycsqBnA5ZPbjNSbOw0eJt+OzCsORFjLw/6daBNpbfgB13cP5LMP8uguaKKKAqHqeqw26h55UiUnALsBknsHefAVMNKfpC2hOnavbXNxE0lr6OyIQM7js3rMM8N7AXxxyoGNp+v2s/4G4ikOcYVxvZxnG7zBxxxirFmxxNYKyaw1W5tb2zljM1uxMgxuyGJ0YbrLwPBiCDxHAjtqF0k37XF9ZaUrlIpyXuSpwzRrkhM9gO62fLxyGtk2zsFJBu4Bg4LdYN0HuLeyDnxq5iuUb2XVuAPAg8DnB4dhwfmNeUOnRJGIljRYgMBAo3QO7HKs3spsetheXbwALb3CRFUz7Do0m8qjsX18gdnKgsDtrp/L021znGOuXOe7Gc1ZajqkNugeaVIkJxvOwUfOeFKPa2WCDae1klMcSCIFnchVB3XAJJ4d3E0wNS2w01opFN7ZsCjDHXoc5B4YzxoLXTNobW5Yrb3EMzAZIjkV8DvO6TUy8vI4ULyukaDmzsFUe8ngKVnwcFH3PnPb6U3H/0o6l7O3Q1XWbtpfXgsCI4Yz7IkLMGkIPNvUYA+6g2UG2Ni7hBdw77eyC4G9+jnG95VeA1UbTbOQX0DwTIpDKQrY4oexlPYQawfQdtHNLDc2t0ctZsFDk5O4d8FSe3dKHj3Ed1AydR1OG3XfnljiXOMuwUE9wzzPhUGw2rspn6uO5iaTsTfAY+4HBPlWJ6K7j7qS3OpXADESmG3RhkQxgBjujlvNvLk/k1oekjZaK9s5cqBNGjSRSAYZXQZHEccHGKDT3t5HChkldY0XmzHAHvJqusdqrKZxHDd28rtyVJVZj5A5rPdD+0L3+mo0x35I2aJ2P426AQT47pGay/RJCq6xq4AAAkIAA5DrX5d1A4aKKKD8ZgBknA76oZdtdPU4N5AOOM9YN3Pdvez9dZTbq/N1qlnpeSIGBmuVBwZFGd1Cfknd4jtz4UwH06Jo+qMSGPGNwqN3HdjGKD2gnV1DIyspGQynII8COdU8+2Ngjsj3tsjqSGVplBBHMEE8KXmxG9pmtz6YrMbSVDLEjHO4cZGM/tDxwM8aj9NaxpqWku4RV67MjHAG4ssWSx7gCefjQMmPbTT2YKt7aszEAATKSSTgAYPPNX1YnUNR02/ljs45IZnbMoaEq3V9SVYEsuQCTwx7621BW6rr9rakC4uIYSwJUSSBd4DnjJ41PhlV1DKQysAQQcgg8iCOYrGdMNmsmlzAqC2UCZ7GLgA57OdVHQdrzyW0tlPwns3MZB57mSB/dYMvzd9AxNR1CK3QyTSJFGMAu7BVGTgcTw51FbaG1EPXm4iEGcdbvjcz+lnFJ/4QurySKsMf4CGRVmbPAzyIzInjuopY/pr4U6raJWiUbq7hRfVxwxjljlQVPx307+32n0hP+6p+la5bXIY288UwTG8Y3Dbuc4zg8M4PzUmehDU7O3F8LmW3hJmXcErqpKjf9nePEDwpn7Fi2m62+tQVW53VIwFU9Q0gDgAZBYNxz3DlQSDtrp3L061znGOvXOe7Gc1KstpLOZtyK6gd/kLKpb+7nNLHW7ZPjXbeqvGEE8OZ3X4++t5ttsdBqFu6MiiUAmKQDDI45HPdnGaDSSSBQWJwACSe4Dtqlj2z09mCre2zMTgKJlJJ7sA5zWS6DNppbyzkjnYvLbuE3m9oowyu93kYYeQqstrdBtY2FUfyYtwH426OPv8aBu5qkutrbKNij3UIZeDDfB3f0sZC+eKy3TDrskUdtZwOY5b2YRb45rHlQxB7CS6j3ZraaPosNrCsEMapGq4xjn4t3k8yaCRaX8UoVo5EkVhlSjBgw4cQQeI4j5xVbd7W2MTskl5bxupwyvKqsD7ic1U2Oxq22p+l2yqkUsMizIOAEhZCrKvL1sHe8QO+sT0/wAK+kaWd0ZaWQE44kb0HA9/M0DXuNbt44lneeJIWxiRnAQ55eseHGvrStXguVL280cyg7paNwwBxnBxyOCKkT26upR1DKRgqRkEd2K512fju9EittSh3prO4QekJj2Tk4Bxy7d1u/IPMZB/6prltbFRcTxQ72d3rJAmcc8bxFfPxgtep9I9Ii6jOOt3xuZzj2s451ndqtRt77RbmeIrLG1tIykjirBTwPyWB+atPpkC9RGu6N3q0G7jhjdHZQVo2207+32n0hP+6p2k67bXW96PPFNuY3urcNu72cZweGcH5jSa6G9Qs7a51QXEtvCOuQRiVlXIV5shd49nq5x4Uztjmtbhpb61BVZsRHAAVvR3kAcAd+8efZig1FFFFAGs1dajFLeSWF1HEyNCkkQcZ60Essi4PDKkL7w3hWlqq1vZy2u903EKuy+y/FXTPyXUhl8jQLfVtioNP1XT5bDeieWdleEMSDGFy7DPEKORB4ZK4xUbpiSWy1Gy1RELxphJMdmCeB7t5GYA94pnaRs1bWzF4ozvkYLvI8r47g0jMwHgDirG7tUlRo5EV0YYZWGQR4g86CJpOuW91Es0MqPGwyCGHDwI7CO415aTr8dzLIkOZEiwGlX8GXJPqKfxiMZOOA4DnVJH0XaUrFhagZ5gSybp967+6R4YxWrtLRIkWOJFjRRhVUAKB3ACgUm04RtqbNX3WHUjg2CM7r44Gmff6bB1Un3qL2G/EXuPhVNcdHOnSSNK9uWlZixczS72T3HfyPDGMVd3OjRSQejuHMW7ukdY+8QOwuG3z8/GgW3wb2/2fOM8fSjw7eMUf+hqHsZJ9y9evbef1EvCXhc8FY77MoB/bZfeKYuhbFWVlJ1ltCYmxg7ssmD71LlT5jhU/XNAtrxAlzCkqjiN4cVPerDip8QRQSdRvo4I3llYJGilmY8gBS26GNAk6q8u5lKG+kLKp5iPLnPmZD5Ad9a+HYeyUgmJ5MYIWWeWVQRyIWV2XI78VolGKBOdCNw1jPd6Xcjq5hJ1keeHWcN1iveMKhHfk91MjbPWI7WznlkYD72wUdrOwwqgdpJIr01zZm1vN03EKuy+y4JV19zoQw8jXhZ7HWcbiQRF3U5UyyyTFT3r1rtun3YoKfoe2fey02NJV3ZJGMrKeY3sYB8d0LWX6KGH3Z1jj/SH6pXptzxB1KnOGBBwSDg9xGCPeKysXRppqklbdlY82W4mVj72EmT5mgu59dhW4itt7emkDMFXiVVBxZvkjJA48yfA1Z1SaBsnaWTO1vCEd/acszufDedmbHhmrugTnSSW0/WrPUmDG3IEcjAZC4yDnHg28O/BxTfimVlDKwZSMhgcgjvB7q876yjmQxyosiMMMrDKkeINZ+Lo/sFG6sUgT5AuZur9251m7jwxigy2z9v6dtBcXsfG3t4hAsn4ryYwd09uPWz5d4qu6agp1LRw2N3r/WB5bplhznPZzpt2dnHCgjiRY0UYVVAAA8AKodZ2FsbuXrbiDrZOWTLJwx8kB8L5AUE59noOviuERY5Ig4BRQN5XGCpx2cj5Vbio2nWKQRrHHvbq8t52c/3nJY+ZqTQY3pXkA087xCg3FuCT3GZM/Vk1idu3fR9Ziv4Y2eO6VkkjX8eQADHvJ3CO/DeNM7aHZa1vt30qMyhc4UyOq8e3dVgCfEjIr1Gz1v1cUZj31hcSRb7s5R1zht5yWJGTzNAqOl/SGg0WESnM7XYlmb5U0iPv48BndHcAO6m/okm9bwsOOYkPzqKgbQ7J2l8VN1EZdzgoMjhRnt3VYAnxIzXpZbM28Nu1tGrrC2cqJpMgHsVi+8o4clIoFd0A2sUg1Aukb/fkxvKG4Hf7+ymJs69tayegW7bxAlnKrgiJXkyFOPZGWIUdy1Fh6M9NTPV27R557k8yZ9+7IM9vOrfZ/Zm1sQwtoRFvnLnJZmIzjeZiWPM8z2mgXGut/wDtdr+oH8L0zNodais4HnlYAKDgdrN2Ko5kk4GKqLro70+WUzPAzSkk9YZ5d7J7m6zK8+AGMVOsdkrSJw6xFnU5VpZHlZT+SZWbd8sUGX6FNmZbOzZ5wVmuJOsZSMFVx6oPjxY+dVMLD42tx/8ACkee6KbVZV+jzTzKZuobri291gnlD5P5QkyKDHdP+lzGO1vYQSbWRi2BndDFCr+4MnH31vtlNq7e/gWaGReIG+mfWRscVYf49tXJhXd3SMrjGDxyPHPPzrJSdGGlly/ooVjz3JZEH91HC48MUF1b7QRSXJt4vvrIpaVk4pF8lWb5TccKOOBk44Usun9vv+lfrpf4oKbGmaZDbRiOCNIkHJUUAfV21U67sTY3snWXMPWvjALSOAAO5QwA8hxoNAWxWO6Noo59Gto2CyRtCUdTxHMgg1eybPQNbm2IkMJ/FM0hbnnG/v7+PDNeWgbKWtkSbaMxAjBUSuV9+6zFQfEDNAlNr9HudA9JSHel068jdME/g3YYGT2MM8D+MOHMU/dO/BR/q1/hFfOqadFcRPDMgeNxhlPaP8D4iv2eyR4jEQdwrukKzKd3HYykMPeDmgUHQfaxyXWrb6I+JkxvKDwLz5xny+qmJoclraS+gQHLMZZ9xcERKz5wceyCzEKPA91RYOjTTUzuW7R55lJ5VJ95WQE1bbP7MWtjv+jQiMv7bZZmbHLLOSx5nhmguaKKKAooooCiiigKKKKAooooCiiigKKKKAooooCiiigKKKKAooooCiiigKKKKAooooCiiigKKKKAooooCiiigKKKKAooooCiiigKKKKAooooCiiig/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0" descr="data:image/jpeg;base64,/9j/4AAQSkZJRgABAQAAAQABAAD/2wCEAAkGBxQSEhUUExQVFBQXFRkYGBcYFiMcGhkYGBkcIR0cHR4cICghHB8lHBoXITEkJyorLi4uHx8zODMsNygtLisBCgoKBQUFDgUFDisZExkrKysrKysrKysrKysrKysrKysrKysrKysrKysrKysrKysrKysrKysrKysrKysrKysrK//AABEIAGYBaAMBIgACEQEDEQH/xAAcAAACAwEBAQEAAAAAAAAAAAAABwQFBggDAgH/xABSEAACAQMBBAYEBwsJBgYDAAABAgMABBEFBhIhMQcTQVFhgRQiMnEIFlKRlKHTFSMzQmJjcnOCsbIkNUNTVJLBw9ElNnWTo9JEdIOEorMXJjT/xAAUAQEAAAAAAAAAAAAAAAAAAAAA/8QAFBEBAAAAAAAAAAAAAAAAAAAAAP/aAAwDAQACEQMRAD8AeNFBrDbZdID6bIetsZ2t+AFwjKVJPZjs7uJFBuaKVdp00R3Miw2dlcTzNyVmRB48QWxjvNNGBiVUsN0kAlc5wSOIz24oPuiisptbtTcWRLLYS3ECpvPLHIvq943D6xx30GropSw9NXWRyTRadO8EW71knWD1N7OMgKe49vCvmy6b1uJUht7GWSWRt1VaVVyffg0DcorygclVLLusQCVznBxxGe3FLvanpRk0+Upc6dMsZZhHKJVIkCnmMDAyOOCc0DJopZbK9LJ1G5WC3snPa7tMo3EyAWxunPPlmmbQFFZzbXaGaxh66K0a6UZMm7IFMage1xBLdvIdlY/Z/pckvn6u002WVwMt9+VVUd5YrQNOivmMkgEjBxxHPB7qqNp9ae0iMy28lwqgs4jZQyqO3DEZHPl3UFzRS52R6XbW/uUtliliZwd0uVwSBnHA88ZpjUBRRRQFFLDXumq0tbiWDqZpTE5QuhXdLDnjJzwOR5UwNGvZJow8kDW5PJHYFsY7d0kA+FBPooooCiiigKKKKAoqn2k2ntbBN+5lWPPsrzdsfJUcTX5sltAl/bLcxoyI5YKGxnCsRk44ccZoLmisPtH0pWVldi1l6wtw33VQUj3uW9xzyIPAGtxQFFFFAUUVhtoulKysrsWkvWFwQHdVBSMtxG9xzyIPAGg3NFFFAUUUUBRRRQFFFFAUUUUBWa6SIQ2l3gYZHUOfMDI+utLWe6Qv5tvP1D/uoEN0A/zsv6iX9wrpquZOgH+dl/US/uFdN0BX4ygjB4iv2igU3QhpirFqVsw3kW7eIg9qgFSPmpM39vLpGpkDi9tOGUn8dQcjP6S8/eae3RD+G1f/AIlL/E1ZH4Ruz+HgvVHBgYZD4jih8xvjyHfQPCxulmjSRDlHUMp8GGRVD0ibOi/sJoMZfd34/CReK/Py86zHQJr/AKRp/UsfXtm3MfkNkofqYfs1vNf1RbW2luH9mJGf34HAeZwKDmToc1j0bVYM8FlJhbP5fs//AC3R511XXHm0+mXNrNHNN6sk6LdKQMYLsW4dxBrrPZ/UxdW0M68pY1fzI4j580ELbjUhbWF1K34sLgDvLDAHzkVm+hHZ4Wmmo5GJLg9ax7d38QeS8fM1E6X5GupLLS4+d1KHlI5rFGQSfPiR+j40yYYgihVGFUAAdwAwB81B91VbVTBLO5Y9kEv8Bq1rLdKE+5pV4fzLAe88P8aDmD0Ka0js71Gx1jO8Z+S8D4IPf+Kfca622c1dLy2iuE9mVA2O4nmPI5FK5dlPS9mIUUZlSMzx8OO8CxI81JFRfg6bSZWaxc+z99i9x9tfI7p8zQO2s7t9tALCxmuM+uF3Yx3yNwX6+PlWhFKHpI/2pq1ppinMUR664x5cPAhOA/ToEzrekSWT2zyEl5YkuMHmN45APeeH112IpzxFc+/CQtwt1asBgGBl4fkv/owp57PT9Za27/Khjb50FBYUVVbSbQwWEJmuHCIOA72PYFHaawtjtvq18OssdORID7L3DkFx3gAr9WR40DPopWW/SrLbXAt9WtDaM3syod5CO/HHh4gnHaBTQjcMAQQQRkEcQQeRFB90VltuNurbTEHWkvK/sQpxdvH8keJ8s1mrfanXp16yLTIY4yMqs0h3yD+0uPMCgrfhA7PW/onpaxhZ+uQM45spBGG7+QrTdCn8z2/7f8ZpY9JvSBLc2j2V3Zva3KyI2M5UgZyeIBHhjeB76ZfQxIF0aBmICjrCSTgAB2yTQe+0PRfY3t2LuYSb/DfRWASTd5bwxnljkRW2pVbQ9MsCzx29kBOzyojStkRqGYA7o5uePgPfTVoCisHtf0kJbTi0tYXvbw84o+SfpEA8e3HZ2kVUXm12vQJ1sumQtGBlljclwPJm+oGgadYjX+i6xvLwXcok38gugYBJCowN4YzyAHAipGwvSBb6nFI6BomhCmVX5IG3sHe5Eeq3dy5Vmtf6ZIBPFb2QE7PKiNKeEahmAO6ObnBPcPfQNSiq/W9ags4jLcSLEg7WPM9wHMnwFLfT+mq3lunBURWkcTt1j/hJGBG6FUcs8eHEnwoGxRSevulDVJAZLTSJep7HkjkYsO/CAD5iR41K2G6ZEu51t7uIW8rHdRg3qF8+yQ3FCeQ58aBr0UGl5tB0nKlx6JYQNf3IJDBDhEI55bBzg8+QHfQMOilhqG1muWyGabTYJIgMsIpG31Hjxb6ga1Gw+3FvqkZaElXTHWRN7S55HxHiKDT0UUUBWe6Qf5tvP1D/ALq0NVe1NgbizuIV9qSF1HvKnH14oOd+gJsasv6mT9wrpyuSejHVBZ6pbvIdxes6t88N3fyvHPLDEZzy411rQftFFfMkgUEkgADJJ4AAcyaBcdEH4bV/+JS/xNWq250EX1jPb49ZkJTwdeK/WBWc6GIS1vdXWCBd3s0yZGDuE4H15phUHMXQdrnoupLE/BLgGJgeGH5rnzyPOm70kk3dxZ6YvszyddcY7IISDj9puGfCk10vaObHVXePKCQi4jI7GJyce5wTTb6Kpnv5rnVZV3etCQQr8lIx65B7i5+o0EH4Qez/AF1lHcqPWtmwcD+jkwD8zBT4DNffwfNd66xe2Y+vbPw8Y5MlfmIceQ76ZGtactzBLA/syoyH9oYz5c65W2X2jm0iW8j3fXeKSBh8mQHAbyOaB0bBuNR1W81H+ihxa25B4MBnfYd/DB9zUzqzPRzs/wCgafBCfb3d+TPy34keWceVaagKwHTlcbmkT/lNGvzuM/Vmt/Sr+EXcbunRL8u5UH3BHP7wKDcbD2/V6faL3W8f1qD/AI0gNprdtB1wSxKeq3xKqjkYnProOQ4esB3erXSWmwdXFGnyY1X+6oFLfp92a9IsluUH3y2JJ8YmxvfMQreR76BgahrEUVq90WBiWLrcjtXGRj38KXPQdp0koudTuOMt1IQvggOTjwLYA8EFLZNr5rzTLXSYwTM0/Vk9hiBHVgn9InPcE8a6S0XTEtoIoI/YiRUHjgc/PnQJ74S8Hq2MncZlPmIyP3NTJ6NZ9/S7Nu3qFHmOH+FY34RtvvafC/yLkfMyOP34q76ELnf0iDvVpF+Zzj6qBZ7f65De64sV3JuWVs+4eeDu8X5drMAp8BTSj6U9JAAFyoAGAAjYAHZypVbJBItpp47hVIknuFAcAjLsWXnw4jGPfT9+4tt/Z4f+Uv8ApQKLpe2u0y/sCkU6vPG6vF6pzzwwyR2rn6q0HQdrxk0lutbhbO6ZP9Wqhh8wJHlW9+4tt/Z4f+Uv+lV+0tiqWF2sKKhaCTgihcncPdz4UCl6Jozq+rXOoXI3uq3WRDxCFywQDPyVRvPjT5pG/Bouh/LYzjePUuO8gdYD8xK/PTyoFL8IrS0eyinwOsilC73aUcHK/wB4Kfn76v8AoVH+x7f9v+M1X/CA/mo/ro/8asehP+aLf3v/ABmgVfSxAqbQQ7qhcm2JwMZJfn76d23mu+g2E9wMbyJhM8t9uC/WRSV6Xv8AeCD/ANt/HTI6doydIlx2SRE+7fFBU/B+0MLayXr5ea4kYbzcTuoTnieOWfeJPbwprml30DX6yaUiAjeikdGHdk7w+phTFoKDZ3ZWKzlu5IuAuZFkK4wFwuMDwLFj50kelO3VNoYQihQWtmIAxklxk++ujM1zv0tf7wwe+1/joOg7m2SRSsiq6nmGAIPz1zP0NaJFPq27IodIlkdVbiCynC5HbjOa6ernPoL/AJ4m/Vy/xig6Lrnj4Q+mpDewTRjceWMliOGWRuDe/BHHwroikH8JX8PZ/qpP4loGD0m7TvaaSZUO7NMqRoeWGkXJI8QoY+VYjof2k0vTrQmWdVuZTmT1SSAPZTIHIDj7yasOnaBm0izYAkLJFveAMLAH58DzrS9FFtbT6Vat1MTMqbjExqTvKSDnIzmg9/8A8raV/al/ut/pSd0HWobbaISWTZtppwnAYG7NjIweQDnh3Yron7i239nh/wCUv+lA0i3ByIIQQcgiNcgjt5UE+iiigKKKp22lgBI+/cDj/wDmm+z40Cz6VOiRrmRrqxC9Y2TJCSAHb5SE8AT2g8M8a8NlOk65skFvqtrcAphVl6shio4esD7X6Q5/XTR+M9v+e+izfZ1+PtJbEYImI7jazH/LoM0vS/px9kzsfkiBs1C1C5v9aHUxQyWFi3CWWYYmlX5KIfZBHaeeR4g66PXrReKrIp8LSUf5devxnt/z30Wb7OgsdOsY4IkiiUJGihVUdgFSapfjPb/nvos32dHxnt/z30Wb7OgX3whtAM1rDcopLwybhA5lJcAcO0hwuP0jTE2T0cWdnBbj+jjUHxbHrH5815PtJbMMETEdxtZj/l19fGe3/PfRZvs6C6pIbVbD9btJD6v3mYC4fuPVY3x5kID+lTV+M9v+e+izfZ18naS2yDibIBAPos2QDzGer8BQXlFUvxnt/wA99Fm+zo+M9v8Anvos32dBc0iPhBbRwSva28ciS9W7vMEYNun1QFOOGcb/AA7OHfTe+M9v+e+izfZ1FOqWP9U30KT7Kgt9I1aG6jEsEiSxn8ZWBwe445HwPEVIurdZEZHG8jqVYHtBGCPmqmg1+0QYRZVB4kLaSjj5R16fGe3/AD30Wb7OgUvRHsI1vq100oJWzO5GxHBmkzusPHq+Jxy3hT0qkG0tsM467jz/AJLNx/6dfvxnt/z30Wb7OgwPwgNagFj6MZFM7SIwjBBZVByWYDkMcOPOoHwe9pYRbyWckiJKJi0ascF1dRwXPtEENwHYRTFl1iyY5aN2J5k2cpPzmKvxNWsgQREwI4giylyP+lQLHpw2Hm64ajaq7cF64JnfVl9mQY492T2YB5cpeyXTlCY1S/R1kUYMka7yv4lean6qZnxnt/z30Wb7OqK/s9ImbfltA7HtNjLn/wCqgor3pc9KPUaTbyXFw/AM64RM/jMO4eOBW82Z0lra2WKWVp5DlpZHOd53OWxnkueAHYKgaXqFhbLuwQtEvclnKv7oqm/Ge3/PfRZvs6BBa1pt1s5qXXwqWtyx3Cc7jxseMbHsYcB5A+FNCx6atMeMM7SRNjihjJIPcCOBrU3Gv2kilXWV1PNWtJSD5GOs+NI0Xe3vQlz/AORlx83V4oF/0g7R3etW0htLd0sLf75JI4wZSOW734HHA88cK0Pwfddd7RrZoXEcJZhP+J6xzuEn8YHPLPDnjt38e0Fqq7irKFxjdFpLjHdjq68rHV7KGMRRRyRxjgEWzlCgHnwEdAhelXXYJdaWeJ1lji6kFkOQTGctgjgfKug7tbfU7OREkSWGZCm+jBgMjw5EHHCon3Usf6pvoUn2Ve8G0FqgwiyqO5bSUD6o6DnzQtUvNm750ljLI3CReSyoud10bvGTj3kGmo/Tfp3V7wE5fH4Pq+Oe7OcfXWn1PUrG5XcnieVe57OVh9cdVun2WkQNvxWm445MLKXI92Y6A2ImvLt3v7wG3iKbtvbZI3UPFpJM4yxwMZ5DPfSa6Udfgl1tZ4nEkURgyyHeB6sgtukcD5V0E20tueB64g8/5LN9nUX7qWP9U30KT7KgsDtHa+j+k+kQ9R/Wb43fdnPteHOuduhnW4YNVMk7rEkiSAM5woZiCASeAp+fdiy3d3q33c53fQ5cZ78dVzr4+6lj/VN9Ck+yoNGrgjI4g8j31zv8IbVoZrqBIpEkMUbh91gQrMw9UkdvDlTvXaW2AwOuAHAD0Wb7Oo33Usf6pvoUn2VBAENtrGldSkqOHhQEqQTHIFGN4cwQw5GkxsttHebO3MkFzCxiZvXjPAHHDrImPA8Me/gDjHB9wa7aJncSRM892zlGcd+Iq8dS1OxuF3J4nlXuezlYfXHQZg9N+m7m99+3sex1fH3ZzipWyN7eapcLeTI9pZRZ6iHJDTMQRvycsqBnA5ZPbjNSbOw0eJt+OzCsORFjLw/6daBNpbfgB13cP5LMP8uguaKKKAqHqeqw26h55UiUnALsBknsHefAVMNKfpC2hOnavbXNxE0lr6OyIQM7js3rMM8N7AXxxyoGNp+v2s/4G4ikOcYVxvZxnG7zBxxxirFmxxNYKyaw1W5tb2zljM1uxMgxuyGJ0YbrLwPBiCDxHAjtqF0k37XF9ZaUrlIpyXuSpwzRrkhM9gO62fLxyGtk2zsFJBu4Bg4LdYN0HuLeyDnxq5iuUb2XVuAPAg8DnB4dhwfmNeUOnRJGIljRYgMBAo3QO7HKs3spsetheXbwALb3CRFUz7Do0m8qjsX18gdnKgsDtrp/L021znGOuXOe7Gc1ZajqkNugeaVIkJxvOwUfOeFKPa2WCDae1klMcSCIFnchVB3XAJJ4d3E0wNS2w01opFN7ZsCjDHXoc5B4YzxoLXTNobW5Yrb3EMzAZIjkV8DvO6TUy8vI4ULyukaDmzsFUe8ngKVnwcFH3PnPb6U3H/0o6l7O3Q1XWbtpfXgsCI4Yz7IkLMGkIPNvUYA+6g2UG2Ni7hBdw77eyC4G9+jnG95VeA1UbTbOQX0DwTIpDKQrY4oexlPYQawfQdtHNLDc2t0ctZsFDk5O4d8FSe3dKHj3Ed1AydR1OG3XfnljiXOMuwUE9wzzPhUGw2rspn6uO5iaTsTfAY+4HBPlWJ6K7j7qS3OpXADESmG3RhkQxgBjujlvNvLk/k1oekjZaK9s5cqBNGjSRSAYZXQZHEccHGKDT3t5HChkldY0XmzHAHvJqusdqrKZxHDd28rtyVJVZj5A5rPdD+0L3+mo0x35I2aJ2P426AQT47pGay/RJCq6xq4AAAkIAA5DrX5d1A4aKKKD8ZgBknA76oZdtdPU4N5AOOM9YN3Pdvez9dZTbq/N1qlnpeSIGBmuVBwZFGd1Cfknd4jtz4UwH06Jo+qMSGPGNwqN3HdjGKD2gnV1DIyspGQynII8COdU8+2Ngjsj3tsjqSGVplBBHMEE8KXmxG9pmtz6YrMbSVDLEjHO4cZGM/tDxwM8aj9NaxpqWku4RV67MjHAG4ssWSx7gCefjQMmPbTT2YKt7aszEAATKSSTgAYPPNX1YnUNR02/ljs45IZnbMoaEq3V9SVYEsuQCTwx7621BW6rr9rakC4uIYSwJUSSBd4DnjJ41PhlV1DKQysAQQcgg8iCOYrGdMNmsmlzAqC2UCZ7GLgA57OdVHQdrzyW0tlPwns3MZB57mSB/dYMvzd9AxNR1CK3QyTSJFGMAu7BVGTgcTw51FbaG1EPXm4iEGcdbvjcz+lnFJ/4QurySKsMf4CGRVmbPAzyIzInjuopY/pr4U6raJWiUbq7hRfVxwxjljlQVPx307+32n0hP+6p+la5bXIY288UwTG8Y3Dbuc4zg8M4PzUmehDU7O3F8LmW3hJmXcErqpKjf9nePEDwpn7Fi2m62+tQVW53VIwFU9Q0gDgAZBYNxz3DlQSDtrp3L061znGOvXOe7Gc1KstpLOZtyK6gd/kLKpb+7nNLHW7ZPjXbeqvGEE8OZ3X4++t5ttsdBqFu6MiiUAmKQDDI45HPdnGaDSSSBQWJwACSe4Dtqlj2z09mCre2zMTgKJlJJ7sA5zWS6DNppbyzkjnYvLbuE3m9oowyu93kYYeQqstrdBtY2FUfyYtwH426OPv8aBu5qkutrbKNij3UIZeDDfB3f0sZC+eKy3TDrskUdtZwOY5b2YRb45rHlQxB7CS6j3ZraaPosNrCsEMapGq4xjn4t3k8yaCRaX8UoVo5EkVhlSjBgw4cQQeI4j5xVbd7W2MTskl5bxupwyvKqsD7ic1U2Oxq22p+l2yqkUsMizIOAEhZCrKvL1sHe8QO+sT0/wAK+kaWd0ZaWQE44kb0HA9/M0DXuNbt44lneeJIWxiRnAQ55eseHGvrStXguVL280cyg7paNwwBxnBxyOCKkT26upR1DKRgqRkEd2K512fju9EittSh3prO4QekJj2Tk4Bxy7d1u/IPMZB/6prltbFRcTxQ72d3rJAmcc8bxFfPxgtep9I9Ii6jOOt3xuZzj2s451ndqtRt77RbmeIrLG1tIykjirBTwPyWB+atPpkC9RGu6N3q0G7jhjdHZQVo2207+32n0hP+6p2k67bXW96PPFNuY3urcNu72cZweGcH5jSa6G9Qs7a51QXEtvCOuQRiVlXIV5shd49nq5x4Uztjmtbhpb61BVZsRHAAVvR3kAcAd+8efZig1FFFFAGs1dajFLeSWF1HEyNCkkQcZ60Essi4PDKkL7w3hWlqq1vZy2u903EKuy+y/FXTPyXUhl8jQLfVtioNP1XT5bDeieWdleEMSDGFy7DPEKORB4ZK4xUbpiSWy1Gy1RELxphJMdmCeB7t5GYA94pnaRs1bWzF4ozvkYLvI8r47g0jMwHgDirG7tUlRo5EV0YYZWGQR4g86CJpOuW91Es0MqPGwyCGHDwI7CO415aTr8dzLIkOZEiwGlX8GXJPqKfxiMZOOA4DnVJH0XaUrFhagZ5gSybp967+6R4YxWrtLRIkWOJFjRRhVUAKB3ACgUm04RtqbNX3WHUjg2CM7r44Gmff6bB1Un3qL2G/EXuPhVNcdHOnSSNK9uWlZixczS72T3HfyPDGMVd3OjRSQejuHMW7ukdY+8QOwuG3z8/GgW3wb2/2fOM8fSjw7eMUf+hqHsZJ9y9evbef1EvCXhc8FY77MoB/bZfeKYuhbFWVlJ1ltCYmxg7ssmD71LlT5jhU/XNAtrxAlzCkqjiN4cVPerDip8QRQSdRvo4I3llYJGilmY8gBS26GNAk6q8u5lKG+kLKp5iPLnPmZD5Ad9a+HYeyUgmJ5MYIWWeWVQRyIWV2XI78VolGKBOdCNw1jPd6Xcjq5hJ1keeHWcN1iveMKhHfk91MjbPWI7WznlkYD72wUdrOwwqgdpJIr01zZm1vN03EKuy+y4JV19zoQw8jXhZ7HWcbiQRF3U5UyyyTFT3r1rtun3YoKfoe2fey02NJV3ZJGMrKeY3sYB8d0LWX6KGH3Z1jj/SH6pXptzxB1KnOGBBwSDg9xGCPeKysXRppqklbdlY82W4mVj72EmT5mgu59dhW4itt7emkDMFXiVVBxZvkjJA48yfA1Z1SaBsnaWTO1vCEd/acszufDedmbHhmrugTnSSW0/WrPUmDG3IEcjAZC4yDnHg28O/BxTfimVlDKwZSMhgcgjvB7q876yjmQxyosiMMMrDKkeINZ+Lo/sFG6sUgT5AuZur9251m7jwxigy2z9v6dtBcXsfG3t4hAsn4ryYwd09uPWz5d4qu6agp1LRw2N3r/WB5bplhznPZzpt2dnHCgjiRY0UYVVAAA8AKodZ2FsbuXrbiDrZOWTLJwx8kB8L5AUE59noOviuERY5Ig4BRQN5XGCpx2cj5Vbio2nWKQRrHHvbq8t52c/3nJY+ZqTQY3pXkA087xCg3FuCT3GZM/Vk1idu3fR9Ziv4Y2eO6VkkjX8eQADHvJ3CO/DeNM7aHZa1vt30qMyhc4UyOq8e3dVgCfEjIr1Gz1v1cUZj31hcSRb7s5R1zht5yWJGTzNAqOl/SGg0WESnM7XYlmb5U0iPv48BndHcAO6m/okm9bwsOOYkPzqKgbQ7J2l8VN1EZdzgoMjhRnt3VYAnxIzXpZbM28Nu1tGrrC2cqJpMgHsVi+8o4clIoFd0A2sUg1Aukb/fkxvKG4Hf7+ymJs69tayegW7bxAlnKrgiJXkyFOPZGWIUdy1Fh6M9NTPV27R557k8yZ9+7IM9vOrfZ/Zm1sQwtoRFvnLnJZmIzjeZiWPM8z2mgXGut/wDtdr+oH8L0zNodais4HnlYAKDgdrN2Ko5kk4GKqLro70+WUzPAzSkk9YZ5d7J7m6zK8+AGMVOsdkrSJw6xFnU5VpZHlZT+SZWbd8sUGX6FNmZbOzZ5wVmuJOsZSMFVx6oPjxY+dVMLD42tx/8ACkee6KbVZV+jzTzKZuobri291gnlD5P5QkyKDHdP+lzGO1vYQSbWRi2BndDFCr+4MnH31vtlNq7e/gWaGReIG+mfWRscVYf49tXJhXd3SMrjGDxyPHPPzrJSdGGlly/ooVjz3JZEH91HC48MUF1b7QRSXJt4vvrIpaVk4pF8lWb5TccKOOBk44Usun9vv+lfrpf4oKbGmaZDbRiOCNIkHJUUAfV21U67sTY3snWXMPWvjALSOAAO5QwA8hxoNAWxWO6Noo59Gto2CyRtCUdTxHMgg1eybPQNbm2IkMJ/FM0hbnnG/v7+PDNeWgbKWtkSbaMxAjBUSuV9+6zFQfEDNAlNr9HudA9JSHel068jdME/g3YYGT2MM8D+MOHMU/dO/BR/q1/hFfOqadFcRPDMgeNxhlPaP8D4iv2eyR4jEQdwrukKzKd3HYykMPeDmgUHQfaxyXWrb6I+JkxvKDwLz5xny+qmJoclraS+gQHLMZZ9xcERKz5wceyCzEKPA91RYOjTTUzuW7R55lJ5VJ95WQE1bbP7MWtjv+jQiMv7bZZmbHLLOSx5nhmguaKKKAooooCiiigKKKKAooooCiiigKKKKAooooCiiigKKKKAooooCiiigKKKKAooooCiiigKKKKAooooCiiigKKKKAooooCiiigKKKKAooooCiiig//Z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6185518"/>
            <a:ext cx="2080383" cy="48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82" y="5183278"/>
            <a:ext cx="4826000" cy="145923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460311" y="1460320"/>
            <a:ext cx="6605778" cy="1037230"/>
          </a:xfrm>
        </p:spPr>
        <p:txBody>
          <a:bodyPr/>
          <a:lstStyle>
            <a:lvl1pPr marL="0" indent="0" algn="ctr">
              <a:buNone/>
              <a:defRPr sz="4800"/>
            </a:lvl1pPr>
          </a:lstStyle>
          <a:p>
            <a:pPr lvl="0"/>
            <a:endParaRPr lang="en-US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487488" y="2961574"/>
            <a:ext cx="6537325" cy="171916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148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7675" y="6096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78D87-3F48-4A7F-A25F-80B2F0889E32}" type="datetime1">
              <a:rPr lang="en-US"/>
              <a:pPr>
                <a:defRPr/>
              </a:pPr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6096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554FB-21BF-49ED-AAD7-E3060B8FC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2" descr="I:\groups\gh\DGHCoreShare\Logo files\Twitter logo\Twitter_icon_12.18.13-500p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233473"/>
            <a:ext cx="638174" cy="6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UW.Wordmark_ct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720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410201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7675" y="6096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B40ED-704E-4796-9DC1-637FDAB40C1C}" type="datetime1">
              <a:rPr lang="en-US"/>
              <a:pPr>
                <a:defRPr/>
              </a:pPr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6096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FCBCF-2AE8-4B32-B828-1FC059585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2" descr="I:\groups\gh\DGHCoreShare\Logo files\Twitter logo\Twitter_icon_12.18.13-500p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233473"/>
            <a:ext cx="638174" cy="6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UW.Wordmark_ct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68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8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7675" y="6096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D3C6-FF64-4A65-8829-AA30ED6B2919}" type="datetime1">
              <a:rPr lang="en-US"/>
              <a:pPr>
                <a:defRPr/>
              </a:pPr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6096000"/>
            <a:ext cx="15192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5A08D-4622-4287-BF3A-EAE6D83D0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2" descr="I:\groups\gh\DGHCoreShare\Logo files\Twitter logo\Twitter_icon_12.18.13-500p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233473"/>
            <a:ext cx="638174" cy="6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UW.Wordmark_ct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8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7675" y="6096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ED213-81CF-4F34-B63F-B41333CCA6B7}" type="datetime1">
              <a:rPr lang="en-US"/>
              <a:pPr>
                <a:defRPr/>
              </a:pPr>
              <a:t>12/8/14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6096000"/>
            <a:ext cx="15192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CDDB7-7233-47D9-B6EC-B32499CC5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6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47675" y="6096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F0EE6-174E-4F57-B16C-FB0B42E0A19B}" type="datetime1">
              <a:rPr lang="en-US"/>
              <a:pPr>
                <a:defRPr/>
              </a:pPr>
              <a:t>12/8/14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6096000"/>
            <a:ext cx="15192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D1D97-2497-4CBD-96D6-B709DE99C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2" descr="I:\groups\gh\DGHCoreShare\Logo files\Twitter logo\Twitter_icon_12.18.13-500p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233473"/>
            <a:ext cx="638174" cy="6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UW.Wordmark_ct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0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9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8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1"/>
            <a:ext cx="511175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2672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7675" y="6096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5D07C-5CD1-4B19-8611-DEAF8114E6AF}" type="datetime1">
              <a:rPr lang="en-US"/>
              <a:pPr>
                <a:defRPr/>
              </a:pPr>
              <a:t>12/8/14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6096000"/>
            <a:ext cx="15192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1FAC9-9E83-474C-BA4A-907603645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1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150" y="4880217"/>
            <a:ext cx="562287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9584" y="764277"/>
            <a:ext cx="5632094" cy="409433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583" y="5472754"/>
            <a:ext cx="5618447" cy="5936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7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51971"/>
            <a:ext cx="8229600" cy="95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76829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21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0" r:id="rId11"/>
    <p:sldLayoutId id="2147483671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i="0" kern="1200">
          <a:solidFill>
            <a:schemeClr val="tx2">
              <a:lumMod val="75000"/>
            </a:schemeClr>
          </a:solidFill>
          <a:latin typeface="Candara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i="0" kern="1200">
          <a:solidFill>
            <a:schemeClr val="accent1">
              <a:lumMod val="75000"/>
            </a:schemeClr>
          </a:solidFill>
          <a:latin typeface="Trebuchet MS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i="0" kern="1200">
          <a:solidFill>
            <a:schemeClr val="accent1">
              <a:lumMod val="75000"/>
            </a:schemeClr>
          </a:solidFill>
          <a:latin typeface="Trebuchet MS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i="0" kern="1200">
          <a:solidFill>
            <a:schemeClr val="accent1">
              <a:lumMod val="75000"/>
            </a:schemeClr>
          </a:solidFill>
          <a:latin typeface="Trebuchet MS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i="0" kern="1200">
          <a:solidFill>
            <a:schemeClr val="accent1">
              <a:lumMod val="75000"/>
            </a:schemeClr>
          </a:solidFill>
          <a:latin typeface="Trebuchet MS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i="0" kern="1200">
          <a:solidFill>
            <a:schemeClr val="accent1">
              <a:lumMod val="75000"/>
            </a:schemeClr>
          </a:solidFill>
          <a:latin typeface="Trebuchet MS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Introduction to climate change and health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20800" y="2527300"/>
            <a:ext cx="6400800" cy="1079500"/>
          </a:xfrm>
        </p:spPr>
        <p:txBody>
          <a:bodyPr/>
          <a:lstStyle/>
          <a:p>
            <a:r>
              <a:rPr lang="en-US" dirty="0" smtClean="0"/>
              <a:t>Kristie L. </a:t>
            </a:r>
            <a:r>
              <a:rPr lang="en-US" dirty="0" err="1" smtClean="0"/>
              <a:t>Ebi</a:t>
            </a:r>
            <a:r>
              <a:rPr lang="en-US" dirty="0" smtClean="0"/>
              <a:t>, Ph.D., MPH</a:t>
            </a:r>
          </a:p>
          <a:p>
            <a:r>
              <a:rPr lang="en-US" dirty="0" smtClean="0"/>
              <a:t>University of Washington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911600"/>
            <a:ext cx="7378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rebuchet MS"/>
              </a:rPr>
              <a:t>Climate and Health Summit 2014: Investing in </a:t>
            </a:r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Trebuchet MS"/>
              </a:rPr>
              <a:t>Health</a:t>
            </a:r>
          </a:p>
          <a:p>
            <a:pPr algn="ctr"/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Trebuchet MS"/>
              </a:rPr>
              <a:t>6 December 2014</a:t>
            </a:r>
            <a:endParaRPr lang="en-US" sz="3200" b="1" i="1" dirty="0">
              <a:solidFill>
                <a:schemeClr val="accent5">
                  <a:lumMod val="75000"/>
                </a:schemeClr>
              </a:solidFill>
              <a:latin typeface="Trebuchet MS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898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%age simulated crop yield change as a function of local temperature change</a:t>
            </a:r>
          </a:p>
        </p:txBody>
      </p:sp>
      <p:pic>
        <p:nvPicPr>
          <p:cNvPr id="491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7516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54763"/>
            <a:ext cx="1368425" cy="338137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</a:rPr>
              <a:t>IPCC 2014</a:t>
            </a:r>
          </a:p>
        </p:txBody>
      </p:sp>
    </p:spTree>
    <p:extLst>
      <p:ext uri="{BB962C8B-B14F-4D97-AF65-F5344CB8AC3E}">
        <p14:creationId xmlns:p14="http://schemas.microsoft.com/office/powerpoint/2010/main" val="391007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200"/>
            <a:ext cx="91440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67463"/>
            <a:ext cx="1368425" cy="338137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</a:rPr>
              <a:t>IPCC 2014</a:t>
            </a:r>
          </a:p>
        </p:txBody>
      </p:sp>
    </p:spTree>
    <p:extLst>
      <p:ext uri="{BB962C8B-B14F-4D97-AF65-F5344CB8AC3E}">
        <p14:creationId xmlns:p14="http://schemas.microsoft.com/office/powerpoint/2010/main" val="283733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12271"/>
            <a:ext cx="8229600" cy="587829"/>
          </a:xfrm>
        </p:spPr>
        <p:txBody>
          <a:bodyPr/>
          <a:lstStyle/>
          <a:p>
            <a:r>
              <a:rPr lang="en-US" dirty="0" smtClean="0"/>
              <a:t>Work and heat</a:t>
            </a:r>
            <a:endParaRPr lang="en-US" dirty="0"/>
          </a:p>
        </p:txBody>
      </p:sp>
      <p:pic>
        <p:nvPicPr>
          <p:cNvPr id="3" name="Picture 1" descr="heat and work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4" y="924159"/>
            <a:ext cx="6936734" cy="4524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5575300"/>
            <a:ext cx="878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rebuchet MS"/>
              </a:rPr>
              <a:t>In Southeast Asia, in 2050, more than half the afternoon work hours may be lost due to the need for rest breaks – IPCC,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rebuchet MS"/>
              </a:rPr>
              <a:t>2014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00" y="6337300"/>
            <a:ext cx="6167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Black"/>
              </a:rPr>
              <a:t>Slide courtesy of Alistair Woodward, </a:t>
            </a:r>
            <a:r>
              <a:rPr lang="en-US" sz="1600" dirty="0" err="1">
                <a:latin typeface="Arial Black"/>
              </a:rPr>
              <a:t>Tord</a:t>
            </a:r>
            <a:r>
              <a:rPr lang="en-US" sz="1600" dirty="0">
                <a:latin typeface="Arial Black"/>
              </a:rPr>
              <a:t> </a:t>
            </a:r>
            <a:r>
              <a:rPr lang="en-US" sz="1600" dirty="0" err="1" smtClean="0">
                <a:latin typeface="Arial Black"/>
              </a:rPr>
              <a:t>Kjellstrom</a:t>
            </a:r>
            <a:endParaRPr lang="en-US" sz="1600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7164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-25400"/>
            <a:ext cx="737055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80163"/>
            <a:ext cx="1368425" cy="338137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</a:rPr>
              <a:t>IPCC 2014</a:t>
            </a:r>
          </a:p>
        </p:txBody>
      </p:sp>
    </p:spTree>
    <p:extLst>
      <p:ext uri="{BB962C8B-B14F-4D97-AF65-F5344CB8AC3E}">
        <p14:creationId xmlns:p14="http://schemas.microsoft.com/office/powerpoint/2010/main" val="391765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849813" y="152400"/>
            <a:ext cx="3913187" cy="6553200"/>
          </a:xfrm>
          <a:prstGeom prst="rect">
            <a:avLst/>
          </a:prstGeom>
        </p:spPr>
        <p:txBody>
          <a:bodyPr lIns="82039" tIns="41020" rIns="82039" bIns="41020"/>
          <a:lstStyle>
            <a:lvl1pPr marL="191988" indent="-191988" algn="l" defTabSz="50727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b="1" i="0" kern="1200">
                <a:solidFill>
                  <a:schemeClr val="accent1">
                    <a:lumMod val="75000"/>
                  </a:schemeClr>
                </a:solidFill>
                <a:latin typeface="Trebuchet MS"/>
                <a:ea typeface="MS PGothic" pitchFamily="34" charset="-128"/>
                <a:cs typeface="Arial" pitchFamily="34" charset="0"/>
              </a:defRPr>
            </a:lvl1pPr>
            <a:lvl2pPr marL="699262" indent="-191988" algn="l" defTabSz="50727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b="1" i="0" kern="1200">
                <a:solidFill>
                  <a:schemeClr val="accent1">
                    <a:lumMod val="75000"/>
                  </a:schemeClr>
                </a:solidFill>
                <a:latin typeface="Trebuchet MS"/>
                <a:ea typeface="MS PGothic" pitchFamily="34" charset="-128"/>
                <a:cs typeface="Arial" pitchFamily="34" charset="0"/>
              </a:defRPr>
            </a:lvl2pPr>
            <a:lvl3pPr marL="1268182" indent="-253650" algn="l" defTabSz="50727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b="1" i="0" kern="1200">
                <a:solidFill>
                  <a:schemeClr val="accent1">
                    <a:lumMod val="75000"/>
                  </a:schemeClr>
                </a:solidFill>
                <a:latin typeface="Trebuchet MS"/>
                <a:ea typeface="MS PGothic" pitchFamily="34" charset="-128"/>
                <a:cs typeface="Arial" pitchFamily="34" charset="0"/>
              </a:defRPr>
            </a:lvl3pPr>
            <a:lvl4pPr marL="1775454" indent="-253650" algn="l" defTabSz="50727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1" i="0" kern="1200">
                <a:solidFill>
                  <a:schemeClr val="accent1">
                    <a:lumMod val="75000"/>
                  </a:schemeClr>
                </a:solidFill>
                <a:latin typeface="Trebuchet MS"/>
                <a:ea typeface="MS PGothic" pitchFamily="34" charset="-128"/>
                <a:cs typeface="Arial" pitchFamily="34" charset="0"/>
              </a:defRPr>
            </a:lvl4pPr>
            <a:lvl5pPr marL="2282723" indent="-253650" algn="l" defTabSz="50727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b="1" i="0" kern="1200">
                <a:solidFill>
                  <a:schemeClr val="accent1">
                    <a:lumMod val="75000"/>
                  </a:schemeClr>
                </a:solidFill>
                <a:latin typeface="Trebuchet MS"/>
                <a:ea typeface="MS PGothic" pitchFamily="34" charset="-128"/>
                <a:cs typeface="Arial" pitchFamily="34" charset="0"/>
              </a:defRPr>
            </a:lvl5pPr>
            <a:lvl6pPr marL="2790000" indent="-253650" algn="l" defTabSz="507279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7272" indent="-253650" algn="l" defTabSz="507279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4542" indent="-253650" algn="l" defTabSz="507279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1812" indent="-253650" algn="l" defTabSz="507279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rebuchet MS" charset="0"/>
                <a:ea typeface="ＭＳ Ｐゴシック" charset="0"/>
                <a:cs typeface="ＭＳ Ｐゴシック" charset="0"/>
              </a:rPr>
              <a:t>Reduce exposures</a:t>
            </a:r>
          </a:p>
          <a:p>
            <a:pPr lvl="1" eaLnBrk="1" hangingPunct="1">
              <a:lnSpc>
                <a:spcPct val="80000"/>
              </a:lnSpc>
              <a:buClr>
                <a:srgbClr val="A6A6A6"/>
              </a:buClr>
              <a:buFont typeface="Arial" charset="0"/>
              <a:buChar char="•"/>
              <a:defRPr/>
            </a:pPr>
            <a:r>
              <a:rPr lang="en-US" dirty="0" smtClean="0">
                <a:latin typeface="Trebuchet MS" charset="0"/>
                <a:ea typeface="ＭＳ Ｐゴシック" charset="0"/>
              </a:rPr>
              <a:t>Legislative policies</a:t>
            </a:r>
          </a:p>
          <a:p>
            <a:pPr lvl="1" eaLnBrk="1" hangingPunct="1">
              <a:lnSpc>
                <a:spcPct val="80000"/>
              </a:lnSpc>
              <a:buClr>
                <a:srgbClr val="A6A6A6"/>
              </a:buClr>
              <a:buFont typeface="Arial" charset="0"/>
              <a:buChar char="•"/>
              <a:defRPr/>
            </a:pPr>
            <a:r>
              <a:rPr lang="en-US" dirty="0" smtClean="0">
                <a:latin typeface="Trebuchet MS" charset="0"/>
                <a:ea typeface="ＭＳ Ｐゴシック" charset="0"/>
              </a:rPr>
              <a:t>Alterations in built environment</a:t>
            </a:r>
          </a:p>
          <a:p>
            <a:pPr lvl="1" eaLnBrk="1" hangingPunct="1">
              <a:lnSpc>
                <a:spcPct val="80000"/>
              </a:lnSpc>
              <a:buClr>
                <a:srgbClr val="A6A6A6"/>
              </a:buClr>
              <a:buFont typeface="Arial" charset="0"/>
              <a:buChar char="•"/>
              <a:defRPr/>
            </a:pPr>
            <a:r>
              <a:rPr lang="en-US" dirty="0" smtClean="0">
                <a:latin typeface="Trebuchet MS" charset="0"/>
                <a:ea typeface="ＭＳ Ｐゴシック" charset="0"/>
              </a:rPr>
              <a:t>Alterations in natural environment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rebuchet MS" charset="0"/>
                <a:ea typeface="ＭＳ Ｐゴシック" charset="0"/>
                <a:cs typeface="ＭＳ Ｐゴシック" charset="0"/>
              </a:rPr>
              <a:t>Prevent onset of adverse outcomes</a:t>
            </a:r>
          </a:p>
          <a:p>
            <a:pPr lvl="1" eaLnBrk="1" hangingPunct="1">
              <a:lnSpc>
                <a:spcPct val="80000"/>
              </a:lnSpc>
              <a:buClr>
                <a:srgbClr val="A6A6A6"/>
              </a:buClr>
              <a:buFont typeface="Arial" charset="0"/>
              <a:buChar char="•"/>
              <a:defRPr/>
            </a:pPr>
            <a:r>
              <a:rPr lang="en-US" dirty="0" smtClean="0">
                <a:latin typeface="Trebuchet MS" charset="0"/>
                <a:ea typeface="ＭＳ Ｐゴシック" charset="0"/>
              </a:rPr>
              <a:t>Early warning systems</a:t>
            </a:r>
          </a:p>
          <a:p>
            <a:pPr lvl="1" eaLnBrk="1" hangingPunct="1">
              <a:lnSpc>
                <a:spcPct val="80000"/>
              </a:lnSpc>
              <a:buClr>
                <a:srgbClr val="A6A6A6"/>
              </a:buClr>
              <a:buFont typeface="Arial" charset="0"/>
              <a:buChar char="•"/>
              <a:defRPr/>
            </a:pPr>
            <a:r>
              <a:rPr lang="en-US" dirty="0" smtClean="0">
                <a:latin typeface="Trebuchet MS" charset="0"/>
                <a:ea typeface="ＭＳ Ｐゴシック" charset="0"/>
              </a:rPr>
              <a:t>Surveillance and monitoring</a:t>
            </a:r>
          </a:p>
          <a:p>
            <a:pPr lvl="1" eaLnBrk="1" hangingPunct="1">
              <a:lnSpc>
                <a:spcPct val="80000"/>
              </a:lnSpc>
              <a:buClr>
                <a:srgbClr val="A6A6A6"/>
              </a:buClr>
              <a:buFont typeface="Arial" charset="0"/>
              <a:buChar char="•"/>
              <a:defRPr/>
            </a:pPr>
            <a:r>
              <a:rPr lang="en-US" dirty="0" smtClean="0">
                <a:latin typeface="Trebuchet MS" charset="0"/>
                <a:ea typeface="ＭＳ Ｐゴシック" charset="0"/>
              </a:rPr>
              <a:t>Vector control programs</a:t>
            </a:r>
          </a:p>
          <a:p>
            <a:pPr lvl="1" eaLnBrk="1" hangingPunct="1">
              <a:lnSpc>
                <a:spcPct val="80000"/>
              </a:lnSpc>
              <a:buClr>
                <a:srgbClr val="A6A6A6"/>
              </a:buClr>
              <a:buFont typeface="Arial" charset="0"/>
              <a:buChar char="•"/>
              <a:defRPr/>
            </a:pPr>
            <a:r>
              <a:rPr lang="en-US" dirty="0" smtClean="0">
                <a:latin typeface="Trebuchet MS" charset="0"/>
                <a:ea typeface="ＭＳ Ｐゴシック" charset="0"/>
              </a:rPr>
              <a:t>Public education and outreach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rebuchet MS" charset="0"/>
                <a:ea typeface="ＭＳ Ｐゴシック" charset="0"/>
                <a:cs typeface="ＭＳ Ｐゴシック" charset="0"/>
              </a:rPr>
              <a:t>Response / treatment</a:t>
            </a:r>
          </a:p>
          <a:p>
            <a:pPr lvl="1" eaLnBrk="1" hangingPunct="1">
              <a:lnSpc>
                <a:spcPct val="80000"/>
              </a:lnSpc>
              <a:buClr>
                <a:srgbClr val="A6A6A6"/>
              </a:buClr>
              <a:buFont typeface="Arial" charset="0"/>
              <a:buChar char="•"/>
              <a:defRPr/>
            </a:pPr>
            <a:r>
              <a:rPr lang="en-US" dirty="0" smtClean="0">
                <a:latin typeface="Trebuchet MS" charset="0"/>
                <a:ea typeface="ＭＳ Ｐゴシック" charset="0"/>
              </a:rPr>
              <a:t>Medical training and awareness</a:t>
            </a:r>
          </a:p>
          <a:p>
            <a:pPr lvl="1" eaLnBrk="1" hangingPunct="1">
              <a:lnSpc>
                <a:spcPct val="80000"/>
              </a:lnSpc>
              <a:buClr>
                <a:srgbClr val="A6A6A6"/>
              </a:buClr>
              <a:buFont typeface="Arial" charset="0"/>
              <a:buChar char="•"/>
              <a:defRPr/>
            </a:pPr>
            <a:r>
              <a:rPr lang="en-US" dirty="0" smtClean="0">
                <a:latin typeface="Trebuchet MS" charset="0"/>
                <a:ea typeface="ＭＳ Ｐゴシック" charset="0"/>
              </a:rPr>
              <a:t>Treatment</a:t>
            </a:r>
          </a:p>
          <a:p>
            <a:pPr lvl="1" eaLnBrk="1" hangingPunct="1">
              <a:lnSpc>
                <a:spcPct val="80000"/>
              </a:lnSpc>
              <a:buClr>
                <a:srgbClr val="A6A6A6"/>
              </a:buClr>
              <a:buFont typeface="Arial" charset="0"/>
              <a:buChar char="•"/>
              <a:defRPr/>
            </a:pPr>
            <a:r>
              <a:rPr lang="en-US" dirty="0" smtClean="0">
                <a:latin typeface="Trebuchet MS" charset="0"/>
                <a:ea typeface="ＭＳ Ｐゴシック" charset="0"/>
              </a:rPr>
              <a:t>Emergency response</a:t>
            </a:r>
            <a:endParaRPr lang="en-US" dirty="0">
              <a:latin typeface="Trebuchet MS" charset="0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900"/>
            <a:ext cx="5041265" cy="47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6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90500"/>
            <a:ext cx="82423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20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Co-benefits – early health gains from wise climate moves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1435101"/>
            <a:ext cx="4318000" cy="4483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Shifting 5% of short urban car trips to bicycles in New Zealand would save annually</a:t>
            </a:r>
          </a:p>
          <a:p>
            <a:pPr>
              <a:buFontTx/>
              <a:buChar char="-"/>
            </a:pPr>
            <a:r>
              <a:rPr lang="en-US" sz="2400" dirty="0" smtClean="0"/>
              <a:t>22 million liters of fuel</a:t>
            </a:r>
          </a:p>
          <a:p>
            <a:pPr>
              <a:buFontTx/>
              <a:buChar char="-"/>
            </a:pPr>
            <a:r>
              <a:rPr lang="en-US" sz="2400" dirty="0" smtClean="0"/>
              <a:t>116 deaths due to increased physical activity (vs. 5 extra road crash deaths)</a:t>
            </a:r>
          </a:p>
          <a:p>
            <a:pPr>
              <a:buFontTx/>
              <a:buChar char="-"/>
            </a:pPr>
            <a:r>
              <a:rPr lang="en-US" sz="2400" dirty="0" smtClean="0"/>
              <a:t>$200 million in health costs</a:t>
            </a:r>
          </a:p>
        </p:txBody>
      </p:sp>
      <p:pic>
        <p:nvPicPr>
          <p:cNvPr id="5" name="Content Placeholder 4" descr="Screen Shot 2014-08-21 at 3.15.24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4" r="23854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01600" y="6324600"/>
            <a:ext cx="1747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Black"/>
              </a:rPr>
              <a:t>ANZJPH </a:t>
            </a:r>
            <a:r>
              <a:rPr lang="en-US" sz="1600" dirty="0" smtClean="0">
                <a:latin typeface="Arial Black"/>
              </a:rPr>
              <a:t>2011</a:t>
            </a:r>
            <a:endParaRPr lang="en-US" sz="1600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38340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4"/>
          <p:cNvSpPr>
            <a:spLocks noGrp="1"/>
          </p:cNvSpPr>
          <p:nvPr>
            <p:ph type="title"/>
          </p:nvPr>
        </p:nvSpPr>
        <p:spPr>
          <a:xfrm>
            <a:off x="533400" y="0"/>
            <a:ext cx="79248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WHO Conference on Health and Climate, August 2014</a:t>
            </a:r>
          </a:p>
        </p:txBody>
      </p:sp>
      <p:pic>
        <p:nvPicPr>
          <p:cNvPr id="4198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00"/>
            <a:ext cx="91440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87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1219200"/>
          <a:ext cx="7589521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395"/>
                <a:gridCol w="1584954"/>
                <a:gridCol w="1072432"/>
                <a:gridCol w="958825"/>
                <a:gridCol w="1055305"/>
                <a:gridCol w="1055305"/>
                <a:gridCol w="1055305"/>
              </a:tblGrid>
              <a:tr h="75438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SSP 1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SSP</a:t>
                      </a:r>
                      <a:r>
                        <a:rPr lang="en-US" baseline="0" dirty="0" smtClean="0">
                          <a:latin typeface="Arial Black"/>
                        </a:rPr>
                        <a:t> 2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SSP 3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SSP4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SSP5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/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Reference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X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X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X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X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X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/>
                </a:tc>
              </a:tr>
              <a:tr h="75438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Black"/>
                        </a:rPr>
                        <a:t>RCP Replication</a:t>
                      </a:r>
                    </a:p>
                  </a:txBody>
                  <a:tcPr vert="vert" anchor="ctr">
                    <a:solidFill>
                      <a:srgbClr val="E0E0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8.5 Wm</a:t>
                      </a:r>
                      <a:r>
                        <a:rPr lang="en-US" baseline="30000" dirty="0" smtClean="0">
                          <a:latin typeface="Arial Black"/>
                        </a:rPr>
                        <a:t>-2</a:t>
                      </a:r>
                      <a:endParaRPr lang="en-US" baseline="30000" dirty="0">
                        <a:latin typeface="Arial Black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Black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Black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X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Black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Black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5438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 smtClean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Black"/>
                        </a:rPr>
                        <a:t>6.0 Wm</a:t>
                      </a:r>
                      <a:r>
                        <a:rPr lang="en-US" baseline="30000" dirty="0" smtClean="0">
                          <a:latin typeface="Arial Black"/>
                        </a:rPr>
                        <a:t>-2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Black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X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X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X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X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75438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 smtClean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Black"/>
                        </a:rPr>
                        <a:t>4.5 Wm</a:t>
                      </a:r>
                      <a:r>
                        <a:rPr lang="en-US" baseline="30000" dirty="0" smtClean="0">
                          <a:latin typeface="Arial Black"/>
                        </a:rPr>
                        <a:t>-2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X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X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X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X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X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5438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 smtClean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Black"/>
                        </a:rPr>
                        <a:t>2.6 Wm</a:t>
                      </a:r>
                      <a:r>
                        <a:rPr lang="en-US" baseline="30000" dirty="0" smtClean="0">
                          <a:latin typeface="Arial Black"/>
                        </a:rPr>
                        <a:t>-2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X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X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Black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</a:rPr>
                        <a:t>X</a:t>
                      </a:r>
                      <a:endParaRPr lang="en-US" dirty="0">
                        <a:latin typeface="Arial Black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Black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304800" y="2667000"/>
            <a:ext cx="685800" cy="1695450"/>
          </a:xfrm>
          <a:prstGeom prst="rightArrow">
            <a:avLst>
              <a:gd name="adj1" fmla="val 83803"/>
              <a:gd name="adj2" fmla="val 50000"/>
            </a:avLst>
          </a:prstGeom>
          <a:solidFill>
            <a:srgbClr val="BF8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 Black"/>
              </a:rPr>
              <a:t>SPAs</a:t>
            </a:r>
          </a:p>
        </p:txBody>
      </p:sp>
      <p:sp>
        <p:nvSpPr>
          <p:cNvPr id="22531" name="Title 3"/>
          <p:cNvSpPr>
            <a:spLocks noGrp="1"/>
          </p:cNvSpPr>
          <p:nvPr>
            <p:ph type="title"/>
          </p:nvPr>
        </p:nvSpPr>
        <p:spPr>
          <a:xfrm>
            <a:off x="457200" y="174171"/>
            <a:ext cx="8229600" cy="829129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Scenario matrix architecture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0" y="6259513"/>
            <a:ext cx="27389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Arial Black" charset="0"/>
              </a:rPr>
              <a:t>Van </a:t>
            </a:r>
            <a:r>
              <a:rPr lang="en-US" sz="1600" dirty="0" err="1">
                <a:latin typeface="Arial Black" charset="0"/>
              </a:rPr>
              <a:t>Vuuren</a:t>
            </a:r>
            <a:r>
              <a:rPr lang="en-US" sz="1600" dirty="0">
                <a:latin typeface="Arial Black" charset="0"/>
              </a:rPr>
              <a:t> et al. 2013</a:t>
            </a:r>
          </a:p>
        </p:txBody>
      </p:sp>
    </p:spTree>
    <p:extLst>
      <p:ext uri="{BB962C8B-B14F-4D97-AF65-F5344CB8AC3E}">
        <p14:creationId xmlns:p14="http://schemas.microsoft.com/office/powerpoint/2010/main" val="180671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28600" y="165101"/>
            <a:ext cx="8686800" cy="6223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Shared socioeconomic pathways</a:t>
            </a:r>
          </a:p>
        </p:txBody>
      </p:sp>
      <p:pic>
        <p:nvPicPr>
          <p:cNvPr id="25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990600"/>
            <a:ext cx="51720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0" y="6373813"/>
            <a:ext cx="21795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Arial Black" charset="0"/>
              </a:rPr>
              <a:t>O’Neill et al. 2013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1572" y="2184400"/>
            <a:ext cx="1504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rebuchet MS"/>
              </a:rPr>
              <a:t>Regional</a:t>
            </a:r>
          </a:p>
          <a:p>
            <a:r>
              <a:rPr lang="en-US" sz="2400" b="1" i="1" dirty="0" smtClean="0">
                <a:latin typeface="Trebuchet MS"/>
              </a:rPr>
              <a:t> rivalry</a:t>
            </a:r>
            <a:endParaRPr lang="en-US" sz="2400" b="1" i="1" dirty="0">
              <a:latin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8072" y="4610100"/>
            <a:ext cx="1722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rebuchet MS"/>
              </a:rPr>
              <a:t>Inequality</a:t>
            </a:r>
            <a:endParaRPr lang="en-US" sz="2400" b="1" i="1" dirty="0">
              <a:latin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84400"/>
            <a:ext cx="214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rebuchet MS"/>
              </a:rPr>
              <a:t>Fossil-fueled development</a:t>
            </a:r>
            <a:endParaRPr lang="en-US" sz="2400" b="1" i="1" dirty="0">
              <a:latin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610100"/>
            <a:ext cx="2278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rebuchet MS"/>
              </a:rPr>
              <a:t>Sustainability</a:t>
            </a:r>
            <a:endParaRPr lang="en-US" sz="2400" b="1" i="1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4931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144000" cy="5652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66907"/>
            <a:ext cx="2203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Black"/>
              </a:rPr>
              <a:t>IPCC 2014</a:t>
            </a:r>
            <a:endParaRPr lang="en-US" sz="1600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716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>
          <a:xfrm>
            <a:off x="139700" y="80963"/>
            <a:ext cx="8878888" cy="2528887"/>
          </a:xfrm>
        </p:spPr>
        <p:txBody>
          <a:bodyPr/>
          <a:lstStyle/>
          <a:p>
            <a:pPr defTabSz="452438"/>
            <a:r>
              <a:rPr lang="en-US" sz="2800" dirty="0">
                <a:ea typeface="ＭＳ Ｐゴシック" charset="0"/>
                <a:cs typeface="ＭＳ Ｐゴシック" charset="0"/>
              </a:rPr>
              <a:t>It is not the strongest of the species that survives, nor the most intelligent that survives.  It is the one that is most adaptable to change.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b="0" i="1" dirty="0">
                <a:ea typeface="ＭＳ Ｐゴシック" charset="0"/>
                <a:cs typeface="ＭＳ Ｐゴシック" charset="0"/>
              </a:rPr>
              <a:t>Charles Darwin</a:t>
            </a:r>
          </a:p>
        </p:txBody>
      </p:sp>
      <p:pic>
        <p:nvPicPr>
          <p:cNvPr id="614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73300"/>
            <a:ext cx="69977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67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177925"/>
            <a:ext cx="7760970" cy="54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le 8"/>
          <p:cNvSpPr>
            <a:spLocks noGrp="1"/>
          </p:cNvSpPr>
          <p:nvPr>
            <p:ph type="title"/>
          </p:nvPr>
        </p:nvSpPr>
        <p:spPr>
          <a:xfrm>
            <a:off x="304800" y="88900"/>
            <a:ext cx="8534400" cy="901700"/>
          </a:xfrm>
        </p:spPr>
        <p:txBody>
          <a:bodyPr/>
          <a:lstStyle/>
          <a:p>
            <a:pPr defTabSz="454025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Sum of years of life lost and years of life lived with disability</a:t>
            </a:r>
          </a:p>
        </p:txBody>
      </p:sp>
      <p:sp>
        <p:nvSpPr>
          <p:cNvPr id="34819" name="TextBox 10"/>
          <p:cNvSpPr txBox="1">
            <a:spLocks noChangeArrowheads="1"/>
          </p:cNvSpPr>
          <p:nvPr/>
        </p:nvSpPr>
        <p:spPr bwMode="auto">
          <a:xfrm>
            <a:off x="88900" y="6310313"/>
            <a:ext cx="2244373" cy="33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5" tIns="45683" rIns="91365" bIns="45683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Arial Black" charset="0"/>
              </a:rPr>
              <a:t>Pitcher et al. 2008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5029200" y="2057400"/>
            <a:ext cx="4083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5" tIns="45683" rIns="91365" bIns="45683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800" b="1"/>
              <a:t>Annual deaths:</a:t>
            </a:r>
          </a:p>
          <a:p>
            <a:r>
              <a:rPr lang="en-US" sz="1800" b="1"/>
              <a:t>Diarrheal diseases = 760,000</a:t>
            </a:r>
          </a:p>
          <a:p>
            <a:r>
              <a:rPr lang="en-US" sz="1800" b="1"/>
              <a:t>Malaria = 490,000 - 836,000</a:t>
            </a: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4140200" y="4787900"/>
            <a:ext cx="43989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5" tIns="45683" rIns="91365" bIns="45683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800" b="1" dirty="0"/>
              <a:t>Malnutrition is an underlying</a:t>
            </a:r>
          </a:p>
          <a:p>
            <a:r>
              <a:rPr lang="en-US" sz="1800" b="1" dirty="0"/>
              <a:t>cause of 50% of the 6.6</a:t>
            </a:r>
          </a:p>
          <a:p>
            <a:r>
              <a:rPr lang="en-US" sz="1800" b="1" dirty="0"/>
              <a:t>million annual childhood deaths</a:t>
            </a:r>
          </a:p>
        </p:txBody>
      </p:sp>
    </p:spTree>
    <p:extLst>
      <p:ext uri="{BB962C8B-B14F-4D97-AF65-F5344CB8AC3E}">
        <p14:creationId xmlns:p14="http://schemas.microsoft.com/office/powerpoint/2010/main" val="48681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ntagon 32"/>
          <p:cNvSpPr>
            <a:spLocks noChangeArrowheads="1"/>
          </p:cNvSpPr>
          <p:nvPr/>
        </p:nvSpPr>
        <p:spPr bwMode="auto">
          <a:xfrm>
            <a:off x="2471738" y="2155825"/>
            <a:ext cx="3228975" cy="2362200"/>
          </a:xfrm>
          <a:prstGeom prst="homePlate">
            <a:avLst>
              <a:gd name="adj" fmla="val 50001"/>
            </a:avLst>
          </a:prstGeom>
          <a:solidFill>
            <a:srgbClr val="604A7B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50800" dir="5400000" algn="t" rotWithShape="0">
              <a:srgbClr val="000000">
                <a:alpha val="39999"/>
              </a:srgbClr>
            </a:outerShdw>
          </a:effectLst>
        </p:spPr>
        <p:txBody>
          <a:bodyPr lIns="91429" tIns="45714" rIns="91429" bIns="45714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47625" y="3816350"/>
            <a:ext cx="1104900" cy="919163"/>
          </a:xfrm>
          <a:prstGeom prst="roundRect">
            <a:avLst>
              <a:gd name="adj" fmla="val 16667"/>
            </a:avLst>
          </a:prstGeom>
          <a:solidFill>
            <a:srgbClr val="31859C"/>
          </a:solidFill>
          <a:ln w="50800">
            <a:solidFill>
              <a:schemeClr val="bg1"/>
            </a:solidFill>
            <a:round/>
            <a:headEnd/>
            <a:tailEnd/>
          </a:ln>
          <a:effectLst>
            <a:outerShdw blurRad="63500" dist="50800" dir="5400000" algn="t" rotWithShape="0">
              <a:srgbClr val="000000">
                <a:alpha val="39999"/>
              </a:srgbClr>
            </a:outerShdw>
          </a:effectLst>
        </p:spPr>
        <p:txBody>
          <a:bodyPr lIns="91429" tIns="45714" rIns="91429" bIns="45714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192088" y="1276350"/>
            <a:ext cx="1982787" cy="1704975"/>
          </a:xfrm>
          <a:prstGeom prst="roundRect">
            <a:avLst>
              <a:gd name="adj" fmla="val 16667"/>
            </a:avLst>
          </a:prstGeom>
          <a:solidFill>
            <a:srgbClr val="31859C"/>
          </a:solidFill>
          <a:ln w="50800">
            <a:solidFill>
              <a:schemeClr val="bg1"/>
            </a:solidFill>
            <a:round/>
            <a:headEnd/>
            <a:tailEnd/>
          </a:ln>
          <a:effectLst>
            <a:outerShdw blurRad="63500" dist="50800" dir="5400000" algn="t" rotWithShape="0">
              <a:srgbClr val="000000">
                <a:alpha val="39999"/>
              </a:srgbClr>
            </a:outerShdw>
          </a:effectLst>
        </p:spPr>
        <p:txBody>
          <a:bodyPr lIns="91429" tIns="45714" rIns="91429" bIns="45714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Pentagon 1"/>
          <p:cNvSpPr>
            <a:spLocks noChangeArrowheads="1"/>
          </p:cNvSpPr>
          <p:nvPr/>
        </p:nvSpPr>
        <p:spPr bwMode="auto">
          <a:xfrm rot="5400000">
            <a:off x="685006" y="-470693"/>
            <a:ext cx="1038225" cy="2338388"/>
          </a:xfrm>
          <a:prstGeom prst="homePlate">
            <a:avLst>
              <a:gd name="adj" fmla="val 50000"/>
            </a:avLst>
          </a:prstGeom>
          <a:solidFill>
            <a:srgbClr val="77933C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50800" dir="5400000" algn="t" rotWithShape="0">
              <a:srgbClr val="000000">
                <a:alpha val="39999"/>
              </a:srgbClr>
            </a:outerShdw>
          </a:effectLst>
        </p:spPr>
        <p:txBody>
          <a:bodyPr lIns="91429" tIns="45714" rIns="91429" bIns="45714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entagon 2"/>
          <p:cNvSpPr>
            <a:spLocks noChangeArrowheads="1"/>
          </p:cNvSpPr>
          <p:nvPr/>
        </p:nvSpPr>
        <p:spPr bwMode="auto">
          <a:xfrm rot="10800000">
            <a:off x="5700713" y="2173288"/>
            <a:ext cx="3408362" cy="2362200"/>
          </a:xfrm>
          <a:prstGeom prst="homePlate">
            <a:avLst>
              <a:gd name="adj" fmla="val 50000"/>
            </a:avLst>
          </a:prstGeom>
          <a:solidFill>
            <a:srgbClr val="604A7B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50800" dir="5400000" algn="t" rotWithShape="0">
              <a:srgbClr val="000000">
                <a:alpha val="39999"/>
              </a:srgbClr>
            </a:outerShdw>
          </a:effectLst>
        </p:spPr>
        <p:txBody>
          <a:bodyPr lIns="91429" tIns="45714" rIns="91429" bIns="45714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6" name="TextBox 24"/>
          <p:cNvSpPr txBox="1">
            <a:spLocks noChangeArrowheads="1"/>
          </p:cNvSpPr>
          <p:nvPr/>
        </p:nvSpPr>
        <p:spPr bwMode="auto">
          <a:xfrm>
            <a:off x="34925" y="247650"/>
            <a:ext cx="23320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chemeClr val="bg1"/>
                </a:solidFill>
                <a:latin typeface="Calibri" charset="0"/>
                <a:cs typeface="MS PGothic" charset="0"/>
              </a:rPr>
              <a:t>CLIMATE  CHANGE</a:t>
            </a:r>
          </a:p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  <a:cs typeface="MS PGothic" charset="0"/>
              </a:rPr>
              <a:t>Natural and </a:t>
            </a:r>
          </a:p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  <a:cs typeface="MS PGothic" charset="0"/>
              </a:rPr>
              <a:t>anthropogenic</a:t>
            </a:r>
          </a:p>
        </p:txBody>
      </p:sp>
      <p:sp>
        <p:nvSpPr>
          <p:cNvPr id="35847" name="TextBox 25"/>
          <p:cNvSpPr txBox="1">
            <a:spLocks noChangeArrowheads="1"/>
          </p:cNvSpPr>
          <p:nvPr/>
        </p:nvSpPr>
        <p:spPr bwMode="auto">
          <a:xfrm rot="5400000">
            <a:off x="7416007" y="2939256"/>
            <a:ext cx="236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chemeClr val="bg1"/>
                </a:solidFill>
                <a:latin typeface="Calibri" charset="0"/>
                <a:cs typeface="MS PGothic" charset="0"/>
              </a:rPr>
              <a:t>RESPONSE STRATEGIES</a:t>
            </a:r>
          </a:p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  <a:cs typeface="MS PGothic" charset="0"/>
              </a:rPr>
              <a:t>Adaptation &amp; Mitigation </a:t>
            </a:r>
          </a:p>
        </p:txBody>
      </p:sp>
      <p:sp>
        <p:nvSpPr>
          <p:cNvPr id="35848" name="TextBox 33"/>
          <p:cNvSpPr txBox="1">
            <a:spLocks noChangeArrowheads="1"/>
          </p:cNvSpPr>
          <p:nvPr/>
        </p:nvSpPr>
        <p:spPr bwMode="auto">
          <a:xfrm>
            <a:off x="192088" y="1346200"/>
            <a:ext cx="198278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Calibri" charset="0"/>
                <a:cs typeface="MS PGothic" charset="0"/>
              </a:rPr>
              <a:t>Hazards due to climate variability and change</a:t>
            </a:r>
          </a:p>
          <a:p>
            <a:pPr algn="ctr" eaLnBrk="1" hangingPunct="1"/>
            <a:endParaRPr lang="en-US" sz="1200" b="1">
              <a:solidFill>
                <a:schemeClr val="bg1"/>
              </a:solidFill>
              <a:latin typeface="Calibri" charset="0"/>
              <a:cs typeface="MS PGothic" charset="0"/>
            </a:endParaRPr>
          </a:p>
          <a:p>
            <a:pPr algn="ctr" eaLnBrk="1" hangingPunct="1"/>
            <a:r>
              <a:rPr lang="en-US" sz="1100">
                <a:solidFill>
                  <a:schemeClr val="bg1"/>
                </a:solidFill>
                <a:latin typeface="Calibri" charset="0"/>
                <a:cs typeface="MS PGothic" charset="0"/>
              </a:rPr>
              <a:t>Extreme weather</a:t>
            </a:r>
          </a:p>
          <a:p>
            <a:pPr algn="ctr" eaLnBrk="1" hangingPunct="1"/>
            <a:r>
              <a:rPr lang="en-US" sz="1100">
                <a:solidFill>
                  <a:schemeClr val="bg1"/>
                </a:solidFill>
                <a:latin typeface="Calibri" charset="0"/>
                <a:cs typeface="MS PGothic" charset="0"/>
              </a:rPr>
              <a:t>Precipitation</a:t>
            </a:r>
          </a:p>
          <a:p>
            <a:pPr algn="ctr" eaLnBrk="1" hangingPunct="1"/>
            <a:r>
              <a:rPr lang="en-US" sz="1100">
                <a:solidFill>
                  <a:schemeClr val="bg1"/>
                </a:solidFill>
                <a:latin typeface="Calibri" charset="0"/>
                <a:cs typeface="MS PGothic" charset="0"/>
              </a:rPr>
              <a:t>Temperature</a:t>
            </a:r>
          </a:p>
          <a:p>
            <a:pPr algn="ctr" eaLnBrk="1" hangingPunct="1"/>
            <a:r>
              <a:rPr lang="en-US" sz="1100">
                <a:solidFill>
                  <a:schemeClr val="bg1"/>
                </a:solidFill>
                <a:latin typeface="Calibri" charset="0"/>
                <a:cs typeface="MS PGothic" charset="0"/>
              </a:rPr>
              <a:t>Sea level rise</a:t>
            </a:r>
          </a:p>
        </p:txBody>
      </p:sp>
      <p:sp>
        <p:nvSpPr>
          <p:cNvPr id="35849" name="TextBox 36"/>
          <p:cNvSpPr txBox="1">
            <a:spLocks noChangeArrowheads="1"/>
          </p:cNvSpPr>
          <p:nvPr/>
        </p:nvSpPr>
        <p:spPr bwMode="auto">
          <a:xfrm>
            <a:off x="-12700" y="4149725"/>
            <a:ext cx="1220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Calibri" charset="0"/>
                <a:cs typeface="MS PGothic" charset="0"/>
              </a:rPr>
              <a:t>Vulnerability 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106988" y="1614488"/>
            <a:ext cx="1268412" cy="3527425"/>
          </a:xfrm>
          <a:prstGeom prst="rect">
            <a:avLst/>
          </a:prstGeom>
          <a:solidFill>
            <a:srgbClr val="254061"/>
          </a:solidFill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63500" dist="50800" dir="5400000" algn="t" rotWithShape="0">
              <a:srgbClr val="000000">
                <a:alpha val="39999"/>
              </a:srgbClr>
            </a:outerShdw>
          </a:effectLst>
        </p:spPr>
        <p:txBody>
          <a:bodyPr lIns="91429" tIns="45714" rIns="91429" bIns="45714" anchor="ctr"/>
          <a:lstStyle/>
          <a:p>
            <a:pPr algn="ctr">
              <a:defRPr/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Examples of </a:t>
            </a:r>
            <a:r>
              <a:rPr lang="en-US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HEALTH EFFECTS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Temperature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related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Extreme Weather related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Food &amp; Water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Borne Disease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Vector &amp;  Rodent Borne Disease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Air Pollution related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Rounded Rectangle 66"/>
          <p:cNvSpPr>
            <a:spLocks noChangeArrowheads="1"/>
          </p:cNvSpPr>
          <p:nvPr/>
        </p:nvSpPr>
        <p:spPr bwMode="auto">
          <a:xfrm>
            <a:off x="1268413" y="3825875"/>
            <a:ext cx="1104900" cy="919163"/>
          </a:xfrm>
          <a:prstGeom prst="roundRect">
            <a:avLst>
              <a:gd name="adj" fmla="val 16667"/>
            </a:avLst>
          </a:prstGeom>
          <a:solidFill>
            <a:srgbClr val="31859C"/>
          </a:solidFill>
          <a:ln w="50800">
            <a:solidFill>
              <a:schemeClr val="bg1"/>
            </a:solidFill>
            <a:round/>
            <a:headEnd/>
            <a:tailEnd/>
          </a:ln>
          <a:effectLst>
            <a:outerShdw blurRad="63500" dist="50800" dir="5400000" algn="t" rotWithShape="0">
              <a:srgbClr val="000000">
                <a:alpha val="39999"/>
              </a:srgbClr>
            </a:outerShdw>
          </a:effectLst>
        </p:spPr>
        <p:txBody>
          <a:bodyPr lIns="91429" tIns="45714" rIns="91429" bIns="45714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52" name="TextBox 36"/>
          <p:cNvSpPr txBox="1">
            <a:spLocks noChangeArrowheads="1"/>
          </p:cNvSpPr>
          <p:nvPr/>
        </p:nvSpPr>
        <p:spPr bwMode="auto">
          <a:xfrm>
            <a:off x="1292225" y="4132263"/>
            <a:ext cx="1081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Calibri" charset="0"/>
                <a:cs typeface="MS PGothic" charset="0"/>
              </a:rPr>
              <a:t>Exposure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92124" y="2784475"/>
            <a:ext cx="1311275" cy="1265238"/>
          </a:xfrm>
          <a:prstGeom prst="rect">
            <a:avLst/>
          </a:prstGeom>
          <a:solidFill>
            <a:srgbClr val="254061"/>
          </a:solidFill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63500" dist="50800" dir="5400000" algn="t" rotWithShape="0">
              <a:srgbClr val="000000">
                <a:alpha val="39999"/>
              </a:srgbClr>
            </a:outerShdw>
          </a:effectLst>
        </p:spPr>
        <p:txBody>
          <a:bodyPr lIns="91429" tIns="45714" rIns="91429" bIns="45714" anchor="ctr"/>
          <a:lstStyle/>
          <a:p>
            <a:pPr algn="ctr"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Determinants </a:t>
            </a:r>
          </a:p>
          <a:p>
            <a:pPr algn="ctr"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of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RISK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3503613" y="1649413"/>
            <a:ext cx="1187450" cy="3503612"/>
          </a:xfrm>
          <a:prstGeom prst="rect">
            <a:avLst/>
          </a:prstGeom>
          <a:solidFill>
            <a:srgbClr val="17375E"/>
          </a:solidFill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63500" dist="50800" dir="5400000" algn="t" rotWithShape="0">
              <a:srgbClr val="000000">
                <a:alpha val="39999"/>
              </a:srgbClr>
            </a:outerShdw>
          </a:effectLst>
        </p:spPr>
        <p:txBody>
          <a:bodyPr wrap="none" lIns="91429" tIns="45714" rIns="91429" bIns="45714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Critical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PATHWAYS</a:t>
            </a:r>
          </a:p>
          <a:p>
            <a:pPr algn="ctr">
              <a:defRPr/>
            </a:pPr>
            <a:endParaRPr lang="en-US" sz="3200" b="1" dirty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+mn-cs"/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Transmission 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Dynamics</a:t>
            </a:r>
          </a:p>
          <a:p>
            <a:pPr algn="ctr">
              <a:defRPr/>
            </a:pPr>
            <a:endParaRPr lang="en-US" sz="800" dirty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+mn-cs"/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Population 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Displacement</a:t>
            </a:r>
          </a:p>
          <a:p>
            <a:pPr algn="ctr">
              <a:defRPr/>
            </a:pPr>
            <a:endParaRPr lang="en-US" sz="800" dirty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+mn-cs"/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Contamination 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Pathways</a:t>
            </a:r>
          </a:p>
          <a:p>
            <a:pPr algn="ctr">
              <a:defRPr/>
            </a:pPr>
            <a:endParaRPr lang="en-US" sz="800" dirty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+mn-cs"/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Ocean 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Acidification</a:t>
            </a:r>
          </a:p>
          <a:p>
            <a:pPr algn="ctr">
              <a:defRPr/>
            </a:pPr>
            <a:endParaRPr lang="en-US" sz="800" dirty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+mn-cs"/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Air Pollution &amp; 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Aeroallergens</a:t>
            </a:r>
          </a:p>
        </p:txBody>
      </p:sp>
      <p:sp>
        <p:nvSpPr>
          <p:cNvPr id="18" name="Pentagon 17"/>
          <p:cNvSpPr>
            <a:spLocks noChangeArrowheads="1"/>
          </p:cNvSpPr>
          <p:nvPr/>
        </p:nvSpPr>
        <p:spPr bwMode="auto">
          <a:xfrm rot="16200000">
            <a:off x="223837" y="4568826"/>
            <a:ext cx="2009775" cy="2362200"/>
          </a:xfrm>
          <a:prstGeom prst="homePlate">
            <a:avLst>
              <a:gd name="adj" fmla="val 50000"/>
            </a:avLst>
          </a:prstGeom>
          <a:solidFill>
            <a:srgbClr val="77933C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50800" dir="5400000" algn="t" rotWithShape="0">
              <a:srgbClr val="000000">
                <a:alpha val="39999"/>
              </a:srgbClr>
            </a:outerShdw>
          </a:effectLst>
        </p:spPr>
        <p:txBody>
          <a:bodyPr lIns="91429" tIns="45714" rIns="91429" bIns="45714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56" name="TextBox 25"/>
          <p:cNvSpPr txBox="1">
            <a:spLocks noChangeArrowheads="1"/>
          </p:cNvSpPr>
          <p:nvPr/>
        </p:nvSpPr>
        <p:spPr bwMode="auto">
          <a:xfrm>
            <a:off x="47625" y="5246688"/>
            <a:ext cx="2362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chemeClr val="bg1"/>
                </a:solidFill>
                <a:latin typeface="Calibri" charset="0"/>
                <a:cs typeface="MS PGothic" charset="0"/>
              </a:rPr>
              <a:t>MODERATING 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  <a:latin typeface="Calibri" charset="0"/>
                <a:cs typeface="MS PGothic" charset="0"/>
              </a:rPr>
              <a:t>(Non-climate) </a:t>
            </a:r>
            <a:r>
              <a:rPr lang="en-US" sz="1800" b="1">
                <a:solidFill>
                  <a:schemeClr val="bg1"/>
                </a:solidFill>
                <a:latin typeface="Calibri" charset="0"/>
                <a:cs typeface="MS PGothic" charset="0"/>
              </a:rPr>
              <a:t>FACTORS</a:t>
            </a:r>
          </a:p>
          <a:p>
            <a:pPr algn="ctr" eaLnBrk="1" hangingPunct="1"/>
            <a:endParaRPr lang="en-US" sz="800" b="1">
              <a:solidFill>
                <a:schemeClr val="bg1"/>
              </a:solidFill>
              <a:latin typeface="Calibri" charset="0"/>
              <a:cs typeface="MS PGothic" charset="0"/>
            </a:endParaRPr>
          </a:p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  <a:cs typeface="MS PGothic" charset="0"/>
              </a:rPr>
              <a:t>Socioeconomics</a:t>
            </a:r>
          </a:p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  <a:cs typeface="MS PGothic" charset="0"/>
              </a:rPr>
              <a:t>Infrastructure</a:t>
            </a:r>
          </a:p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  <a:cs typeface="MS PGothic" charset="0"/>
              </a:rPr>
              <a:t>Land use change</a:t>
            </a:r>
          </a:p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  <a:cs typeface="MS PGothic" charset="0"/>
              </a:rPr>
              <a:t>Ecosystem services</a:t>
            </a:r>
            <a:endParaRPr lang="en-US" sz="1600" b="1">
              <a:solidFill>
                <a:schemeClr val="bg1"/>
              </a:solidFill>
              <a:latin typeface="Calibri" charset="0"/>
              <a:cs typeface="MS PGothic" charset="0"/>
            </a:endParaRPr>
          </a:p>
        </p:txBody>
      </p:sp>
      <p:sp>
        <p:nvSpPr>
          <p:cNvPr id="28" name="Chevron 27"/>
          <p:cNvSpPr>
            <a:spLocks noChangeArrowheads="1"/>
          </p:cNvSpPr>
          <p:nvPr/>
        </p:nvSpPr>
        <p:spPr bwMode="auto">
          <a:xfrm>
            <a:off x="1922463" y="3311525"/>
            <a:ext cx="427037" cy="152400"/>
          </a:xfrm>
          <a:prstGeom prst="chevron">
            <a:avLst>
              <a:gd name="adj" fmla="val 49996"/>
            </a:avLst>
          </a:prstGeom>
          <a:solidFill>
            <a:srgbClr val="254061"/>
          </a:solidFill>
          <a:ln>
            <a:noFill/>
          </a:ln>
          <a:effectLst>
            <a:outerShdw blurRad="63500" dist="508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pPr algn="ctr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5858" name="TextBox 25"/>
          <p:cNvSpPr txBox="1">
            <a:spLocks noChangeArrowheads="1"/>
          </p:cNvSpPr>
          <p:nvPr/>
        </p:nvSpPr>
        <p:spPr bwMode="auto">
          <a:xfrm rot="-5400000">
            <a:off x="1709738" y="3063875"/>
            <a:ext cx="24622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bg1"/>
                </a:solidFill>
                <a:latin typeface="Calibri" charset="0"/>
                <a:cs typeface="MS PGothic" charset="0"/>
              </a:rPr>
              <a:t>PREDICTION </a:t>
            </a:r>
            <a:r>
              <a:rPr lang="en-US" sz="1200">
                <a:solidFill>
                  <a:schemeClr val="bg1"/>
                </a:solidFill>
                <a:latin typeface="Calibri" charset="0"/>
                <a:cs typeface="MS PGothic" charset="0"/>
              </a:rPr>
              <a:t>and</a:t>
            </a:r>
            <a:r>
              <a:rPr lang="en-US" sz="1600" b="1">
                <a:solidFill>
                  <a:schemeClr val="bg1"/>
                </a:solidFill>
                <a:latin typeface="Calibri" charset="0"/>
                <a:cs typeface="MS PGothic" charset="0"/>
              </a:rPr>
              <a:t> PREVENTION</a:t>
            </a:r>
          </a:p>
        </p:txBody>
      </p: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6780213" y="1614488"/>
            <a:ext cx="1247775" cy="3503612"/>
          </a:xfrm>
          <a:prstGeom prst="rect">
            <a:avLst/>
          </a:prstGeom>
          <a:solidFill>
            <a:srgbClr val="17375E"/>
          </a:solidFill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63500" dist="50800" dir="5400000" algn="t" rotWithShape="0">
              <a:srgbClr val="000000">
                <a:alpha val="39999"/>
              </a:srgbClr>
            </a:outerShdw>
          </a:effectLst>
        </p:spPr>
        <p:txBody>
          <a:bodyPr wrap="none" lIns="91429" tIns="45714" rIns="91429" bIns="45714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Examples of 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HEALTH 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INDICATORS</a:t>
            </a:r>
          </a:p>
          <a:p>
            <a:pPr algn="ctr">
              <a:defRPr/>
            </a:pPr>
            <a:endParaRPr lang="en-US" b="1" dirty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+mn-cs"/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Heat Related 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Deaths</a:t>
            </a:r>
          </a:p>
          <a:p>
            <a:pPr algn="ctr">
              <a:defRPr/>
            </a:pPr>
            <a:endParaRPr lang="en-US" sz="800" dirty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+mn-cs"/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Extremes-related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Population 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Displacement</a:t>
            </a:r>
          </a:p>
          <a:p>
            <a:pPr algn="ctr">
              <a:defRPr/>
            </a:pPr>
            <a:endParaRPr lang="en-US" sz="800" dirty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+mn-cs"/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Vibrio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Infection</a:t>
            </a:r>
          </a:p>
          <a:p>
            <a:pPr algn="ctr">
              <a:defRPr/>
            </a:pPr>
            <a:endParaRPr lang="en-US" sz="800" dirty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+mn-cs"/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Hanta Virus</a:t>
            </a:r>
          </a:p>
          <a:p>
            <a:pPr algn="ctr">
              <a:defRPr/>
            </a:pPr>
            <a:endParaRPr lang="en-US" sz="800" dirty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+mn-cs"/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Asthma 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rPr>
              <a:t>and COPD</a:t>
            </a:r>
          </a:p>
        </p:txBody>
      </p:sp>
      <p:sp>
        <p:nvSpPr>
          <p:cNvPr id="37" name="Chevron 36"/>
          <p:cNvSpPr>
            <a:spLocks noChangeArrowheads="1"/>
          </p:cNvSpPr>
          <p:nvPr/>
        </p:nvSpPr>
        <p:spPr bwMode="auto">
          <a:xfrm>
            <a:off x="4748213" y="3311525"/>
            <a:ext cx="287337" cy="155575"/>
          </a:xfrm>
          <a:prstGeom prst="chevron">
            <a:avLst>
              <a:gd name="adj" fmla="val 50004"/>
            </a:avLst>
          </a:prstGeom>
          <a:solidFill>
            <a:schemeClr val="bg1"/>
          </a:solidFill>
          <a:ln>
            <a:noFill/>
          </a:ln>
          <a:effectLst>
            <a:outerShdw blurRad="63500" dist="508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pPr algn="ctr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" name="Chevron 28"/>
          <p:cNvSpPr>
            <a:spLocks noChangeArrowheads="1"/>
          </p:cNvSpPr>
          <p:nvPr/>
        </p:nvSpPr>
        <p:spPr bwMode="auto">
          <a:xfrm>
            <a:off x="6448425" y="3308350"/>
            <a:ext cx="287338" cy="155575"/>
          </a:xfrm>
          <a:prstGeom prst="chevron">
            <a:avLst>
              <a:gd name="adj" fmla="val 50004"/>
            </a:avLst>
          </a:prstGeom>
          <a:solidFill>
            <a:schemeClr val="bg1"/>
          </a:solidFill>
          <a:ln>
            <a:noFill/>
          </a:ln>
          <a:effectLst>
            <a:outerShdw blurRad="63500" dist="508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pPr algn="ctr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 flipH="1">
            <a:off x="2457450" y="5710238"/>
            <a:ext cx="6164263" cy="0"/>
          </a:xfrm>
          <a:prstGeom prst="straightConnector1">
            <a:avLst/>
          </a:prstGeom>
          <a:noFill/>
          <a:ln w="127000" cap="sq">
            <a:solidFill>
              <a:srgbClr val="4C216D"/>
            </a:solidFill>
            <a:miter lim="800000"/>
            <a:headEnd/>
            <a:tailEnd type="stealth" w="sm" len="sm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 flipH="1">
            <a:off x="2109788" y="1003300"/>
            <a:ext cx="6488112" cy="0"/>
          </a:xfrm>
          <a:prstGeom prst="straightConnector1">
            <a:avLst/>
          </a:prstGeom>
          <a:noFill/>
          <a:ln w="127000" cap="sq">
            <a:solidFill>
              <a:srgbClr val="4C216D"/>
            </a:solidFill>
            <a:miter lim="800000"/>
            <a:headEnd/>
            <a:tailEnd type="stealth" w="sm" len="sm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4" name="TextBox 40"/>
          <p:cNvSpPr txBox="1">
            <a:spLocks noChangeArrowheads="1"/>
          </p:cNvSpPr>
          <p:nvPr/>
        </p:nvSpPr>
        <p:spPr bwMode="auto">
          <a:xfrm>
            <a:off x="4441825" y="835025"/>
            <a:ext cx="25542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4C216D"/>
                </a:solidFill>
                <a:latin typeface="Calibri" charset="0"/>
                <a:cs typeface="MS PGothic" charset="0"/>
              </a:rPr>
              <a:t>Adaptation &amp; Mitigation</a:t>
            </a:r>
          </a:p>
        </p:txBody>
      </p: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 flipH="1" flipV="1">
            <a:off x="8609013" y="1036638"/>
            <a:ext cx="12700" cy="1100137"/>
          </a:xfrm>
          <a:prstGeom prst="line">
            <a:avLst/>
          </a:prstGeom>
          <a:noFill/>
          <a:ln w="127000">
            <a:solidFill>
              <a:srgbClr val="4C216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 flipV="1">
            <a:off x="8621713" y="4594225"/>
            <a:ext cx="0" cy="1116013"/>
          </a:xfrm>
          <a:prstGeom prst="line">
            <a:avLst/>
          </a:prstGeom>
          <a:noFill/>
          <a:ln w="127000">
            <a:solidFill>
              <a:srgbClr val="4C216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7" name="TextBox 28"/>
          <p:cNvSpPr txBox="1">
            <a:spLocks noChangeArrowheads="1"/>
          </p:cNvSpPr>
          <p:nvPr/>
        </p:nvSpPr>
        <p:spPr bwMode="auto">
          <a:xfrm>
            <a:off x="2471738" y="142875"/>
            <a:ext cx="6505575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ndara"/>
                <a:cs typeface="MS PGothic" charset="0"/>
              </a:rPr>
              <a:t>Climate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MS PGothic" charset="0"/>
              </a:rPr>
              <a:t>change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ndara"/>
                <a:cs typeface="MS PGothic" charset="0"/>
              </a:rPr>
              <a:t>and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MS PGothic" charset="0"/>
              </a:rPr>
              <a:t>impacts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ndara"/>
                <a:cs typeface="MS PGothic" charset="0"/>
              </a:rPr>
              <a:t>on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ndara"/>
                <a:cs typeface="MS PGothic" charset="0"/>
              </a:rPr>
              <a:t>human health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andara"/>
              <a:cs typeface="MS PGothic" charset="0"/>
            </a:endParaRPr>
          </a:p>
        </p:txBody>
      </p:sp>
      <p:sp>
        <p:nvSpPr>
          <p:cNvPr id="35868" name="TextBox 40"/>
          <p:cNvSpPr txBox="1">
            <a:spLocks noChangeArrowheads="1"/>
          </p:cNvSpPr>
          <p:nvPr/>
        </p:nvSpPr>
        <p:spPr bwMode="auto">
          <a:xfrm>
            <a:off x="4441825" y="5540375"/>
            <a:ext cx="2554288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4C216D"/>
                </a:solidFill>
                <a:latin typeface="Calibri" charset="0"/>
                <a:cs typeface="MS PGothic" charset="0"/>
              </a:rPr>
              <a:t>Adaptation &amp; Mitigation</a:t>
            </a:r>
          </a:p>
        </p:txBody>
      </p:sp>
    </p:spTree>
    <p:extLst>
      <p:ext uri="{BB962C8B-B14F-4D97-AF65-F5344CB8AC3E}">
        <p14:creationId xmlns:p14="http://schemas.microsoft.com/office/powerpoint/2010/main" val="276891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0371"/>
            <a:ext cx="8229600" cy="1057729"/>
          </a:xfrm>
        </p:spPr>
        <p:txBody>
          <a:bodyPr/>
          <a:lstStyle/>
          <a:p>
            <a:r>
              <a:rPr lang="en-US" sz="3200" dirty="0" smtClean="0"/>
              <a:t>IPCC human health chapter: what is familiar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Health is sensitive to shifts in weather patterns and other aspects of climate change</a:t>
            </a:r>
          </a:p>
          <a:p>
            <a:r>
              <a:rPr lang="en-US" dirty="0" smtClean="0"/>
              <a:t>Climate change is already adding to the burden of disease and illness, world-wide</a:t>
            </a:r>
          </a:p>
          <a:p>
            <a:r>
              <a:rPr lang="en-US" dirty="0" smtClean="0"/>
              <a:t>Most vulnerable are those whose health is most affected by the present day climate</a:t>
            </a:r>
          </a:p>
          <a:p>
            <a:r>
              <a:rPr lang="en-US" dirty="0" smtClean="0"/>
              <a:t>Largest risks: undernutrition, extreme weather events, and infectious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2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8-22 at 11.51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5708"/>
            <a:ext cx="617982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00" y="203200"/>
            <a:ext cx="8674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ndara"/>
              </a:rPr>
              <a:t>Current health impacts of climate change</a:t>
            </a:r>
            <a:endParaRPr lang="en-US" sz="3200" b="1" dirty="0">
              <a:latin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366907"/>
            <a:ext cx="2203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Black"/>
              </a:rPr>
              <a:t>Smith et al. 2014</a:t>
            </a:r>
            <a:endParaRPr lang="en-US" sz="1600" dirty="0">
              <a:latin typeface="Arial Blac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4165600"/>
            <a:ext cx="2926080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1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0" y="310784"/>
            <a:ext cx="8982460" cy="1077186"/>
          </a:xfrm>
          <a:noFill/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8" tIns="45704" rIns="91408" bIns="45704" anchor="t">
            <a:spAutoFit/>
          </a:bodyPr>
          <a:lstStyle/>
          <a:p>
            <a:r>
              <a:rPr lang="en-NZ" sz="3200" dirty="0">
                <a:cs typeface="Arial" charset="0"/>
              </a:rPr>
              <a:t>Estimates of mortality due to climate change, 2030s: </a:t>
            </a:r>
            <a:r>
              <a:rPr lang="en-NZ" sz="3200" dirty="0" smtClean="0">
                <a:cs typeface="Arial" charset="0"/>
              </a:rPr>
              <a:t>approximately </a:t>
            </a:r>
            <a:r>
              <a:rPr lang="en-NZ" sz="3200" dirty="0">
                <a:cs typeface="Arial" charset="0"/>
              </a:rPr>
              <a:t>250,000 excess deaths/year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6629" y="1646739"/>
            <a:ext cx="6924517" cy="4525445"/>
          </a:xfrm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1834"/>
            <a:ext cx="1836674" cy="2768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0" y="6259513"/>
            <a:ext cx="1360217" cy="33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5" tIns="45683" rIns="91365" bIns="45683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 Black" charset="0"/>
              </a:rPr>
              <a:t>WHO 2014</a:t>
            </a:r>
            <a:endParaRPr lang="en-US" sz="1600" dirty="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165100" y="228601"/>
            <a:ext cx="8826500" cy="1077686"/>
          </a:xfrm>
        </p:spPr>
        <p:txBody>
          <a:bodyPr>
            <a:noAutofit/>
          </a:bodyPr>
          <a:lstStyle/>
          <a:p>
            <a:pPr defTabSz="453812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Risk of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diarrheal disease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with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climate change</a:t>
            </a:r>
            <a:endParaRPr lang="en-US" sz="3200" dirty="0">
              <a:solidFill>
                <a:schemeClr val="tx2">
                  <a:lumMod val="7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50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3200"/>
            <a:ext cx="9144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1295400" y="2895600"/>
            <a:ext cx="1838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Black" charset="0"/>
              </a:rPr>
              <a:t>South America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0" y="6338888"/>
            <a:ext cx="1658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err="1">
                <a:latin typeface="Arial Black" charset="0"/>
              </a:rPr>
              <a:t>Kolstad</a:t>
            </a:r>
            <a:r>
              <a:rPr lang="en-US" sz="1600" dirty="0">
                <a:latin typeface="Arial Black" charset="0"/>
              </a:rPr>
              <a:t> 2011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419600" y="2895600"/>
            <a:ext cx="1570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Black" charset="0"/>
              </a:rPr>
              <a:t>North Africa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7467600" y="2895600"/>
            <a:ext cx="1497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Black" charset="0"/>
              </a:rPr>
              <a:t>Middle East</a:t>
            </a: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1295400" y="5181600"/>
            <a:ext cx="208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Black" charset="0"/>
              </a:rPr>
              <a:t>Equatorial Africa</a:t>
            </a:r>
          </a:p>
        </p:txBody>
      </p:sp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4191000" y="5181600"/>
            <a:ext cx="19542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Black" charset="0"/>
              </a:rPr>
              <a:t>Southern Africa</a:t>
            </a:r>
          </a:p>
        </p:txBody>
      </p:sp>
      <p:sp>
        <p:nvSpPr>
          <p:cNvPr id="45065" name="Text Box 5"/>
          <p:cNvSpPr txBox="1">
            <a:spLocks noChangeArrowheads="1"/>
          </p:cNvSpPr>
          <p:nvPr/>
        </p:nvSpPr>
        <p:spPr bwMode="auto">
          <a:xfrm>
            <a:off x="7086600" y="5181600"/>
            <a:ext cx="1890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Black" charset="0"/>
              </a:rPr>
              <a:t>Southeast Asia</a:t>
            </a:r>
          </a:p>
        </p:txBody>
      </p:sp>
    </p:spTree>
    <p:extLst>
      <p:ext uri="{BB962C8B-B14F-4D97-AF65-F5344CB8AC3E}">
        <p14:creationId xmlns:p14="http://schemas.microsoft.com/office/powerpoint/2010/main" val="32164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Projected population at risk of malaria due to climate change</a:t>
            </a:r>
          </a:p>
        </p:txBody>
      </p:sp>
      <p:pic>
        <p:nvPicPr>
          <p:cNvPr id="460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5786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0" y="6346825"/>
            <a:ext cx="2555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600" dirty="0" err="1">
                <a:latin typeface="Arial Black" charset="0"/>
              </a:rPr>
              <a:t>Caminade</a:t>
            </a:r>
            <a:r>
              <a:rPr lang="en-US" sz="1600" dirty="0">
                <a:latin typeface="Arial Black" charset="0"/>
              </a:rPr>
              <a:t> et al. 2014</a:t>
            </a:r>
          </a:p>
        </p:txBody>
      </p:sp>
    </p:spTree>
    <p:extLst>
      <p:ext uri="{BB962C8B-B14F-4D97-AF65-F5344CB8AC3E}">
        <p14:creationId xmlns:p14="http://schemas.microsoft.com/office/powerpoint/2010/main" val="135951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">
      <a:dk1>
        <a:srgbClr val="3F315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W Branding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746</Words>
  <Application>Microsoft Macintosh PowerPoint</Application>
  <PresentationFormat>On-screen Show (4:3)</PresentationFormat>
  <Paragraphs>191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Introduction to climate change and health</vt:lpstr>
      <vt:lpstr>PowerPoint Presentation</vt:lpstr>
      <vt:lpstr>Sum of years of life lost and years of life lived with disability</vt:lpstr>
      <vt:lpstr>PowerPoint Presentation</vt:lpstr>
      <vt:lpstr>IPCC human health chapter: what is familiar</vt:lpstr>
      <vt:lpstr>PowerPoint Presentation</vt:lpstr>
      <vt:lpstr>Estimates of mortality due to climate change, 2030s: approximately 250,000 excess deaths/year</vt:lpstr>
      <vt:lpstr>Risk of diarrheal disease with climate change</vt:lpstr>
      <vt:lpstr>Projected population at risk of malaria due to climate change</vt:lpstr>
      <vt:lpstr>%age simulated crop yield change as a function of local temperature change</vt:lpstr>
      <vt:lpstr>PowerPoint Presentation</vt:lpstr>
      <vt:lpstr>Work and heat</vt:lpstr>
      <vt:lpstr>PowerPoint Presentation</vt:lpstr>
      <vt:lpstr>PowerPoint Presentation</vt:lpstr>
      <vt:lpstr>PowerPoint Presentation</vt:lpstr>
      <vt:lpstr>Co-benefits – early health gains from wise climate moves</vt:lpstr>
      <vt:lpstr>WHO Conference on Health and Climate, August 2014</vt:lpstr>
      <vt:lpstr>Scenario matrix architecture</vt:lpstr>
      <vt:lpstr>Shared socioeconomic pathways</vt:lpstr>
      <vt:lpstr>It is not the strongest of the species that survives, nor the most intelligent that survives.  It is the one that is most adaptable to change. Charles Darwin</vt:lpstr>
    </vt:vector>
  </TitlesOfParts>
  <Manager/>
  <Company>UW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Ebi_CHA_6Dec2014</dc:title>
  <dc:subject/>
  <dc:creator>Kristie L. Ebi</dc:creator>
  <cp:keywords/>
  <dc:description/>
  <cp:lastModifiedBy>Department of Global Health</cp:lastModifiedBy>
  <cp:revision>78</cp:revision>
  <dcterms:created xsi:type="dcterms:W3CDTF">2013-11-22T20:32:42Z</dcterms:created>
  <dcterms:modified xsi:type="dcterms:W3CDTF">2014-12-08T19:16:59Z</dcterms:modified>
  <cp:category/>
</cp:coreProperties>
</file>