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slideLayouts/slideLayout44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878" r:id="rId2"/>
    <p:sldMasterId id="2147483904" r:id="rId3"/>
    <p:sldMasterId id="2147483916" r:id="rId4"/>
  </p:sldMasterIdLst>
  <p:notesMasterIdLst>
    <p:notesMasterId r:id="rId48"/>
  </p:notesMasterIdLst>
  <p:handoutMasterIdLst>
    <p:handoutMasterId r:id="rId49"/>
  </p:handoutMasterIdLst>
  <p:sldIdLst>
    <p:sldId id="473" r:id="rId5"/>
    <p:sldId id="433" r:id="rId6"/>
    <p:sldId id="432" r:id="rId7"/>
    <p:sldId id="468" r:id="rId8"/>
    <p:sldId id="396" r:id="rId9"/>
    <p:sldId id="398" r:id="rId10"/>
    <p:sldId id="427" r:id="rId11"/>
    <p:sldId id="400" r:id="rId12"/>
    <p:sldId id="437" r:id="rId13"/>
    <p:sldId id="401" r:id="rId14"/>
    <p:sldId id="402" r:id="rId15"/>
    <p:sldId id="406" r:id="rId16"/>
    <p:sldId id="463" r:id="rId17"/>
    <p:sldId id="464" r:id="rId18"/>
    <p:sldId id="465" r:id="rId19"/>
    <p:sldId id="466" r:id="rId20"/>
    <p:sldId id="469" r:id="rId21"/>
    <p:sldId id="492" r:id="rId22"/>
    <p:sldId id="483" r:id="rId23"/>
    <p:sldId id="485" r:id="rId24"/>
    <p:sldId id="490" r:id="rId25"/>
    <p:sldId id="489" r:id="rId26"/>
    <p:sldId id="495" r:id="rId27"/>
    <p:sldId id="496" r:id="rId28"/>
    <p:sldId id="497" r:id="rId29"/>
    <p:sldId id="498" r:id="rId30"/>
    <p:sldId id="499" r:id="rId31"/>
    <p:sldId id="500" r:id="rId32"/>
    <p:sldId id="501" r:id="rId33"/>
    <p:sldId id="502" r:id="rId34"/>
    <p:sldId id="503" r:id="rId35"/>
    <p:sldId id="504" r:id="rId36"/>
    <p:sldId id="505" r:id="rId37"/>
    <p:sldId id="506" r:id="rId38"/>
    <p:sldId id="507" r:id="rId39"/>
    <p:sldId id="508" r:id="rId40"/>
    <p:sldId id="509" r:id="rId41"/>
    <p:sldId id="510" r:id="rId42"/>
    <p:sldId id="486" r:id="rId43"/>
    <p:sldId id="493" r:id="rId44"/>
    <p:sldId id="494" r:id="rId45"/>
    <p:sldId id="511" r:id="rId46"/>
    <p:sldId id="491" r:id="rId47"/>
  </p:sldIdLst>
  <p:sldSz cx="9144000" cy="6858000" type="screen4x3"/>
  <p:notesSz cx="6986588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3399FF"/>
    <a:srgbClr val="FFCC00"/>
    <a:srgbClr val="7D7D7D"/>
    <a:srgbClr val="3B8AD1"/>
    <a:srgbClr val="FF0000"/>
    <a:srgbClr val="2761AB"/>
    <a:srgbClr val="272525"/>
    <a:srgbClr val="A1C456"/>
    <a:srgbClr val="6CA8D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0707" autoAdjust="0"/>
    <p:restoredTop sz="95238" autoAdjust="0"/>
  </p:normalViewPr>
  <p:slideViewPr>
    <p:cSldViewPr snapToGrid="0">
      <p:cViewPr varScale="1">
        <p:scale>
          <a:sx n="71" d="100"/>
          <a:sy n="71" d="100"/>
        </p:scale>
        <p:origin x="-102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5138"/>
          </a:xfrm>
          <a:prstGeom prst="rect">
            <a:avLst/>
          </a:prstGeom>
        </p:spPr>
        <p:txBody>
          <a:bodyPr vert="horz" lIns="91221" tIns="45610" rIns="91221" bIns="4561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7638" y="0"/>
            <a:ext cx="3027362" cy="465138"/>
          </a:xfrm>
          <a:prstGeom prst="rect">
            <a:avLst/>
          </a:prstGeom>
        </p:spPr>
        <p:txBody>
          <a:bodyPr vert="horz" lIns="91221" tIns="45610" rIns="91221" bIns="4561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86132B4-125A-4E29-A5FC-C09FD06F20C7}" type="datetimeFigureOut">
              <a:rPr lang="en-US"/>
              <a:pPr>
                <a:defRPr/>
              </a:pPr>
              <a:t>12/6/2014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6975"/>
            <a:ext cx="3027363" cy="465138"/>
          </a:xfrm>
          <a:prstGeom prst="rect">
            <a:avLst/>
          </a:prstGeom>
        </p:spPr>
        <p:txBody>
          <a:bodyPr vert="horz" lIns="91221" tIns="45610" rIns="91221" bIns="4561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7638" y="8816975"/>
            <a:ext cx="3027362" cy="465138"/>
          </a:xfrm>
          <a:prstGeom prst="rect">
            <a:avLst/>
          </a:prstGeom>
        </p:spPr>
        <p:txBody>
          <a:bodyPr vert="horz" lIns="91221" tIns="45610" rIns="91221" bIns="4561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2ABFE52-D594-4A0A-903C-7ABBD5F39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3857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8950" cy="463550"/>
          </a:xfrm>
          <a:prstGeom prst="rect">
            <a:avLst/>
          </a:prstGeom>
        </p:spPr>
        <p:txBody>
          <a:bodyPr vert="horz" lIns="90790" tIns="45394" rIns="90790" bIns="4539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7638" y="0"/>
            <a:ext cx="3027362" cy="463550"/>
          </a:xfrm>
          <a:prstGeom prst="rect">
            <a:avLst/>
          </a:prstGeom>
        </p:spPr>
        <p:txBody>
          <a:bodyPr vert="horz" lIns="90790" tIns="45394" rIns="90790" bIns="4539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6E52368-730D-45C4-8010-041B4F23CCF3}" type="datetimeFigureOut">
              <a:rPr lang="en-US"/>
              <a:pPr>
                <a:defRPr/>
              </a:pPr>
              <a:t>12/6/2014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4750" y="696913"/>
            <a:ext cx="4637088" cy="3479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90" tIns="45394" rIns="90790" bIns="4539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8488"/>
            <a:ext cx="5589588" cy="4178300"/>
          </a:xfrm>
          <a:prstGeom prst="rect">
            <a:avLst/>
          </a:prstGeom>
        </p:spPr>
        <p:txBody>
          <a:bodyPr vert="horz" lIns="90790" tIns="45394" rIns="90790" bIns="4539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8950" cy="463550"/>
          </a:xfrm>
          <a:prstGeom prst="rect">
            <a:avLst/>
          </a:prstGeom>
        </p:spPr>
        <p:txBody>
          <a:bodyPr vert="horz" lIns="90790" tIns="45394" rIns="90790" bIns="4539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7638" y="8818563"/>
            <a:ext cx="3027362" cy="463550"/>
          </a:xfrm>
          <a:prstGeom prst="rect">
            <a:avLst/>
          </a:prstGeom>
        </p:spPr>
        <p:txBody>
          <a:bodyPr vert="horz" lIns="90790" tIns="45394" rIns="90790" bIns="4539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150FE29-9801-41A6-81A1-EEF33E6C0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812015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A4E611-EC9F-4869-9996-E76784B86584}" type="slidenum">
              <a:rPr lang="en-US" smtClean="0">
                <a:latin typeface="Times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>
              <a:latin typeface="Times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A4E611-EC9F-4869-9996-E76784B86584}" type="slidenum">
              <a:rPr lang="en-US" smtClean="0">
                <a:latin typeface="Times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smtClean="0">
              <a:latin typeface="Times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7BEB41-986D-43C3-A217-C32D7C5D8F24}" type="slidenum">
              <a:rPr lang="en-US" smtClean="0">
                <a:latin typeface="Times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>
              <a:latin typeface="Times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C259BF-9FBB-4CE5-9FE2-E1444313DCF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3163" y="696913"/>
            <a:ext cx="4640262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4410075"/>
            <a:ext cx="5589588" cy="41767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pitchFamily="18" charset="0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8BDF5E-8722-4C47-A901-2CBC937BE425}" type="slidenum">
              <a:rPr lang="en-US" smtClean="0">
                <a:latin typeface="Times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pitchFamily="18" charset="0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57A559-A528-4448-9DD4-DB4EA085730C}" type="slidenum">
              <a:rPr lang="en-US" smtClean="0">
                <a:latin typeface="Times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CCBEAC-528D-4D18-B268-0B5E94D06F35}" type="slidenum">
              <a:rPr lang="en-US" smtClean="0">
                <a:latin typeface="Times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>
              <a:latin typeface="Times" pitchFamily="18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3163" y="696913"/>
            <a:ext cx="4640262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Zapf Dingbats" charset="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Zapf Dingbats" charset="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Zapf Dingbats" charset="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Zapf Dingbats" charset="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Zapf Dingbats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apf Dingbats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apf Dingbats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apf Dingbats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apf Dingbats" charset="2"/>
              </a:defRPr>
            </a:lvl9pPr>
          </a:lstStyle>
          <a:p>
            <a:fld id="{C332C086-C1B5-48C6-B152-0537163F5CE5}" type="slidenum">
              <a:rPr lang="en-US" sz="1200" smtClean="0">
                <a:latin typeface="Times" charset="0"/>
              </a:rPr>
              <a:pPr/>
              <a:t>16</a:t>
            </a:fld>
            <a:endParaRPr lang="en-US" sz="1200" smtClean="0"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6913"/>
            <a:ext cx="4641850" cy="3481387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659" y="4410656"/>
            <a:ext cx="5589270" cy="417629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pitchFamily="18" charset="0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53CC64-B964-4B99-A47D-9E4CB649BF44}" type="slidenum">
              <a:rPr lang="en-US" smtClean="0">
                <a:solidFill>
                  <a:srgbClr val="000000"/>
                </a:solidFill>
                <a:latin typeface="Times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1185" indent="-28507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0285" indent="-22805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96399" indent="-22805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2513" indent="-22805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08627" indent="-2280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64741" indent="-2280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0855" indent="-2280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76969" indent="-2280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8A8340F-1646-4BCD-9B9F-18FBF25F37F7}" type="slidenum">
              <a:rPr lang="en-US" smtClean="0">
                <a:solidFill>
                  <a:prstClr val="black"/>
                </a:solidFill>
              </a:rPr>
              <a:pPr eaLnBrk="1" hangingPunct="1"/>
              <a:t>20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693C9D1-4F88-472A-BE6A-2286DD13C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983CB9F-6F6A-49FD-912C-A478A55F3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447F898-3D24-4C34-BC0F-DB8B5B928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9050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74638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447800" y="274638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71600" y="1600200"/>
            <a:ext cx="35814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600200"/>
            <a:ext cx="35814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371600" y="3938588"/>
            <a:ext cx="35814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5400" y="3938588"/>
            <a:ext cx="35814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371600" y="274638"/>
            <a:ext cx="76200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new logo colo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838200"/>
            <a:ext cx="28194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838200" y="762000"/>
            <a:ext cx="533400" cy="5029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>
              <a:solidFill>
                <a:srgbClr val="000000"/>
              </a:solidFill>
              <a:latin typeface="Zapf Dingbats" charset="2"/>
              <a:cs typeface="+mn-cs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81000" y="3657600"/>
            <a:ext cx="8077200" cy="152400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>
              <a:solidFill>
                <a:srgbClr val="000000"/>
              </a:solidFill>
              <a:latin typeface="Zapf Dingbats" charset="2"/>
              <a:cs typeface="+mn-cs"/>
            </a:endParaRPr>
          </a:p>
        </p:txBody>
      </p:sp>
      <p:sp>
        <p:nvSpPr>
          <p:cNvPr id="4976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1524000"/>
          </a:xfr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0" scaled="1"/>
          </a:gra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9766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371600" y="2130425"/>
            <a:ext cx="70866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184AB-DA9C-4FF7-B586-4354BE128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DB361-D20B-419C-98AF-24C90BC79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244BD-A467-462A-BCE4-A3886947B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5240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06824-EFAF-4799-AB3D-08D051487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9F2D2E-D97D-4DBC-8E2E-E7D940CCE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6A6B7-2197-4355-BFEA-8AEC65C83B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4569D-2B59-4E4E-8D67-9569729BC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16EE5-4911-41F7-8B04-E6BE433BB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95894-D54F-4CFE-AD11-4A819202B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14A9F-FA12-47E6-9F71-9020A74D4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26BB5-F238-4AD8-81B8-C0BC99B4B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228600"/>
            <a:ext cx="20002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"/>
            <a:ext cx="58483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2888B-BDAA-4C64-B353-60F372402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82530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5" descr="horizontal WHO 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56" y="5715000"/>
            <a:ext cx="3886200" cy="1143000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83902" y="6155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Title of the Presentation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B45C-09C7-497B-9261-07F290CB2D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1705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tal WHO 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56" y="5715000"/>
            <a:ext cx="3886200" cy="114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83902" y="6155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Title of the Presentation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B45C-09C7-497B-9261-07F290CB2D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62000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orizontal WHO 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56" y="5715000"/>
            <a:ext cx="3886200" cy="1143000"/>
          </a:xfrm>
          <a:prstGeom prst="rect">
            <a:avLst/>
          </a:prstGeom>
        </p:spPr>
      </p:pic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83902" y="6155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Title of the Presentation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B45C-09C7-497B-9261-07F290CB2D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9623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703C684-AB19-4697-8CCB-377C014CE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6" name="Picture 5" descr="horizontal WHO 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56" y="5715000"/>
            <a:ext cx="3886200" cy="1143000"/>
          </a:xfrm>
          <a:prstGeom prst="rect">
            <a:avLst/>
          </a:prstGeom>
        </p:spPr>
      </p:pic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83902" y="6155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Title of the Presentation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B45C-09C7-497B-9261-07F290CB2D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00810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orizontal WHO 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56" y="5715000"/>
            <a:ext cx="3886200" cy="114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983902" y="6155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Title of the Presentation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B45C-09C7-497B-9261-07F290CB2D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8236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rizontal WHO 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56" y="5715000"/>
            <a:ext cx="3886200" cy="1143000"/>
          </a:xfrm>
          <a:prstGeom prst="rect">
            <a:avLst/>
          </a:prstGeom>
        </p:spPr>
      </p:pic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83902" y="6155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Title of the Presentation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B45C-09C7-497B-9261-07F290CB2D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47105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orizontal WHO 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56" y="5715000"/>
            <a:ext cx="3886200" cy="114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83902" y="6155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Title of the Presentation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B45C-09C7-497B-9261-07F290CB2D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58241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orizontal WHO 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56" y="5715000"/>
            <a:ext cx="3886200" cy="114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34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83902" y="6155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Title of the Presentation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B45C-09C7-497B-9261-07F290CB2D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53029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tal WHO 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56" y="5715000"/>
            <a:ext cx="3886200" cy="114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83902" y="6155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Title of the Presentation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B45C-09C7-497B-9261-07F290CB2D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12434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tal WHO 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56" y="5715000"/>
            <a:ext cx="3886200" cy="1143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83902" y="6155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Title of the Presentation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B45C-09C7-497B-9261-07F290CB2D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76768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97260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9D50196-E8F9-48A8-8866-A8EEE35A0D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E738219-933A-498E-A0F3-81AF7CBB5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4A8934-0BAE-4BD8-8388-368530203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1EA94E1-8898-4649-BF16-6FD39E795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7636E4-7C34-4B01-BC47-63E7AB34C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wmf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367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7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7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ADC0CAD3-5CD9-497C-A1C2-52CEC9722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67623" name="Text Box 7"/>
          <p:cNvSpPr txBox="1">
            <a:spLocks noChangeArrowheads="1"/>
          </p:cNvSpPr>
          <p:nvPr/>
        </p:nvSpPr>
        <p:spPr bwMode="auto">
          <a:xfrm>
            <a:off x="7983538" y="6232525"/>
            <a:ext cx="533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000" dirty="0" smtClean="0">
                <a:solidFill>
                  <a:srgbClr val="006699"/>
                </a:solidFill>
                <a:latin typeface="Arial Black" pitchFamily="34" charset="0"/>
                <a:cs typeface="+mn-cs"/>
              </a:rPr>
              <a:t>2014</a:t>
            </a:r>
            <a:endParaRPr lang="en-US" sz="2400" dirty="0">
              <a:solidFill>
                <a:srgbClr val="006699"/>
              </a:solidFill>
              <a:latin typeface="Arial Black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00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00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00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00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FFCC00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FFCC00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FFCC00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FFCC00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Arial Narrow Bold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 Narrow Bold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 Narrow Bold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 Narrow Bold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 Narrow Bold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 Narrow Bold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 Narrow Bold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 Narrow Bold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ChangeArrowheads="1"/>
          </p:cNvSpPr>
          <p:nvPr userDrawn="1"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>
              <a:solidFill>
                <a:srgbClr val="000000"/>
              </a:solidFill>
              <a:latin typeface="Zapf Dingbats" charset="2"/>
              <a:cs typeface="+mn-cs"/>
            </a:endParaRPr>
          </a:p>
        </p:txBody>
      </p:sp>
      <p:pic>
        <p:nvPicPr>
          <p:cNvPr id="2053" name="Picture 25" descr="PPTinteriorokok3"/>
          <p:cNvPicPr>
            <a:picLocks noChangeAspect="1" noChangeArrowheads="1"/>
          </p:cNvPicPr>
          <p:nvPr/>
        </p:nvPicPr>
        <p:blipFill>
          <a:blip r:embed="rId16" cstate="print">
            <a:lum bright="12000"/>
          </a:blip>
          <a:srcRect/>
          <a:stretch>
            <a:fillRect/>
          </a:stretch>
        </p:blipFill>
        <p:spPr bwMode="auto">
          <a:xfrm>
            <a:off x="-17463" y="0"/>
            <a:ext cx="9161463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74638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Lorem ipsum doler sit ame</a:t>
            </a:r>
            <a:br>
              <a:rPr lang="en-US" smtClean="0"/>
            </a:br>
            <a:r>
              <a:rPr lang="en-US" smtClean="0"/>
              <a:t>procorum tartae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600200"/>
            <a:ext cx="7315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1600200" y="1447800"/>
            <a:ext cx="7543800" cy="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PE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2050" name="Object 7"/>
          <p:cNvGraphicFramePr>
            <a:graphicFrameLocks noChangeAspect="1"/>
          </p:cNvGraphicFramePr>
          <p:nvPr/>
        </p:nvGraphicFramePr>
        <p:xfrm>
          <a:off x="179388" y="6092825"/>
          <a:ext cx="792162" cy="765175"/>
        </p:xfrm>
        <a:graphic>
          <a:graphicData uri="http://schemas.openxmlformats.org/presentationml/2006/ole">
            <p:oleObj spid="_x0000_s2050" name="CorelDRAW" r:id="rId17" imgW="1072440" imgH="1037520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A5002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A50021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A50021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A50021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A50021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A50021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A50021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A50021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A5002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3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524000"/>
            <a:ext cx="7772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96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496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algn="ctr"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28600"/>
            <a:ext cx="8001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66CC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	Click to edit Master title style</a:t>
            </a:r>
          </a:p>
        </p:txBody>
      </p:sp>
      <p:pic>
        <p:nvPicPr>
          <p:cNvPr id="9223" name="Picture 7" descr="new logo color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6019800"/>
            <a:ext cx="1524000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664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BC7DC535-5121-47DB-A0CF-F173B5EE3A8B}" type="slidenum">
              <a:rPr lang="en-US">
                <a:cs typeface="+mn-cs"/>
              </a:rPr>
              <a:pPr eaLnBrk="0" hangingPunct="0">
                <a:defRPr/>
              </a:pPr>
              <a:t>‹#›</a:t>
            </a:fld>
            <a:endParaRPr lang="en-US">
              <a:cs typeface="+mn-cs"/>
            </a:endParaRPr>
          </a:p>
        </p:txBody>
      </p:sp>
      <p:sp>
        <p:nvSpPr>
          <p:cNvPr id="496649" name="Line 9"/>
          <p:cNvSpPr>
            <a:spLocks noChangeShapeType="1"/>
          </p:cNvSpPr>
          <p:nvPr/>
        </p:nvSpPr>
        <p:spPr bwMode="auto">
          <a:xfrm>
            <a:off x="609600" y="1066800"/>
            <a:ext cx="80772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 type="oval" w="med" len="med"/>
            <a:tailEnd type="triangl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2400">
              <a:solidFill>
                <a:srgbClr val="000000"/>
              </a:solidFill>
              <a:latin typeface="Zapf Dingbats" charset="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83902" y="6155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Palatino Linotype" charset="0"/>
                <a:ea typeface="ＭＳ Ｐゴシック" charset="0"/>
              </a:rPr>
              <a:t>Title of the Presentation</a:t>
            </a:r>
            <a:endParaRPr lang="en-US" dirty="0">
              <a:solidFill>
                <a:prstClr val="black">
                  <a:tint val="75000"/>
                </a:prst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B45C-09C7-497B-9261-07F290CB2D4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Palatino Linotype" charset="0"/>
                <a:ea typeface="ＭＳ Ｐゴシック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Palatino Linotype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hf hdr="0" dt="0"/>
  <p:txStyles>
    <p:titleStyle>
      <a:lvl1pPr algn="ctr" rtl="0" eaLnBrk="1" fontAlgn="base" hangingPunct="1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ＭＳ Ｐゴシック" charset="0"/>
          <a:cs typeface="ＭＳ Ｐゴシック" charset="0"/>
        </a:defRPr>
      </a:lvl1pPr>
      <a:lvl2pPr algn="ctr" rtl="0" eaLnBrk="1" fontAlgn="base" hangingPunct="1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2pPr>
      <a:lvl3pPr algn="ctr" rtl="0" eaLnBrk="1" fontAlgn="base" hangingPunct="1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3pPr>
      <a:lvl4pPr algn="ctr" rtl="0" eaLnBrk="1" fontAlgn="base" hangingPunct="1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4pPr>
      <a:lvl5pPr algn="ctr" rtl="0" eaLnBrk="1" fontAlgn="base" hangingPunct="1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Courier New" charset="0"/>
        <a:buChar char="o"/>
        <a:defRPr sz="1600" kern="1200">
          <a:solidFill>
            <a:srgbClr val="7F7F7F"/>
          </a:solidFill>
          <a:latin typeface="+mj-lt"/>
          <a:ea typeface="ＭＳ Ｐゴシック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ＭＳ Ｐゴシック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Courier New" charset="0"/>
        <a:buChar char="o"/>
        <a:defRPr sz="1600" kern="1200">
          <a:solidFill>
            <a:srgbClr val="7F7F7F"/>
          </a:solidFill>
          <a:latin typeface="+mj-lt"/>
          <a:ea typeface="ＭＳ Ｐゴシック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pa-events.org.uk/hpa/system/proweb/start.csp?pageID=&amp;eventID=92" TargetMode="External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wmf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Microsoft_Office_Excel_97-2003_Worksheet2.xls"/><Relationship Id="rId4" Type="http://schemas.openxmlformats.org/officeDocument/2006/relationships/oleObject" Target="../embeddings/Microsoft_Office_Excel_97-2003_Worksheet1.xls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0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" smtClean="0">
                <a:solidFill>
                  <a:schemeClr val="accent2"/>
                </a:solidFill>
              </a:rPr>
              <a:t>.</a:t>
            </a:r>
            <a:endParaRPr lang="en-US" smtClean="0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400" smtClean="0">
                <a:solidFill>
                  <a:srgbClr val="006699"/>
                </a:solidFill>
                <a:latin typeface="Arial" charset="0"/>
              </a:rPr>
              <a:t>.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3200400" y="3361765"/>
            <a:ext cx="5594350" cy="349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Ensuring health services function in emergencies</a:t>
            </a:r>
            <a:endParaRPr lang="en-US" b="1" dirty="0" smtClean="0">
              <a:solidFill>
                <a:srgbClr val="FFFF00"/>
              </a:solidFill>
            </a:endParaRPr>
          </a:p>
          <a:p>
            <a:endParaRPr lang="en-US" b="1" dirty="0" smtClean="0">
              <a:solidFill>
                <a:srgbClr val="FFFF00"/>
              </a:solidFill>
            </a:endParaRPr>
          </a:p>
          <a:p>
            <a:endParaRPr lang="en-US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200" b="1" dirty="0" smtClean="0">
                <a:solidFill>
                  <a:srgbClr val="00CCFF"/>
                </a:solidFill>
              </a:rPr>
              <a:t>Dr</a:t>
            </a:r>
            <a:r>
              <a:rPr lang="en-US" sz="2200" b="1" dirty="0">
                <a:solidFill>
                  <a:srgbClr val="00CCFF"/>
                </a:solidFill>
              </a:rPr>
              <a:t>. </a:t>
            </a:r>
            <a:r>
              <a:rPr lang="en-US" sz="2200" b="1" dirty="0" err="1">
                <a:solidFill>
                  <a:srgbClr val="00CCFF"/>
                </a:solidFill>
              </a:rPr>
              <a:t>Ciro</a:t>
            </a:r>
            <a:r>
              <a:rPr lang="en-US" sz="2200" b="1" dirty="0">
                <a:solidFill>
                  <a:srgbClr val="00CCFF"/>
                </a:solidFill>
              </a:rPr>
              <a:t> </a:t>
            </a:r>
            <a:r>
              <a:rPr lang="en-US" sz="2200" b="1" dirty="0" err="1" smtClean="0">
                <a:solidFill>
                  <a:srgbClr val="00CCFF"/>
                </a:solidFill>
              </a:rPr>
              <a:t>Ugarte</a:t>
            </a:r>
            <a:endParaRPr lang="en-US" sz="2200" b="1" dirty="0" smtClean="0">
              <a:solidFill>
                <a:srgbClr val="00CCFF"/>
              </a:solidFill>
            </a:endParaRP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Director</a:t>
            </a:r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Emergency </a:t>
            </a:r>
            <a:r>
              <a:rPr lang="en-US" sz="2200" b="1" dirty="0">
                <a:solidFill>
                  <a:schemeClr val="bg1"/>
                </a:solidFill>
              </a:rPr>
              <a:t>Preparedness </a:t>
            </a:r>
            <a:endParaRPr lang="en-US" sz="22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And Disaster Response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816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s-ES" sz="2000" smtClean="0">
                <a:latin typeface="Arial" charset="0"/>
              </a:rPr>
              <a:t/>
            </a:r>
            <a:br>
              <a:rPr lang="es-ES" sz="2000" smtClean="0">
                <a:latin typeface="Arial" charset="0"/>
              </a:rPr>
            </a:br>
            <a:r>
              <a:rPr lang="es-ES" sz="2400" smtClean="0">
                <a:latin typeface="Arial" charset="0"/>
              </a:rPr>
              <a:t/>
            </a:r>
            <a:br>
              <a:rPr lang="es-ES" sz="2400" smtClean="0">
                <a:latin typeface="Arial" charset="0"/>
              </a:rPr>
            </a:br>
            <a:endParaRPr lang="es-ES" sz="2400" smtClean="0">
              <a:latin typeface="Arial" charset="0"/>
            </a:endParaRPr>
          </a:p>
        </p:txBody>
      </p:sp>
      <p:sp>
        <p:nvSpPr>
          <p:cNvPr id="570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0080" y="2411730"/>
            <a:ext cx="7772400" cy="3627754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/>
              <a:t>Adopt “</a:t>
            </a:r>
            <a:r>
              <a:rPr lang="en-US" dirty="0" smtClean="0">
                <a:solidFill>
                  <a:srgbClr val="FFFF00"/>
                </a:solidFill>
              </a:rPr>
              <a:t>Hospitals Safe from Disasters</a:t>
            </a:r>
            <a:r>
              <a:rPr lang="en-US" dirty="0" smtClean="0"/>
              <a:t>” as a national risk reduction policy, set the goal that all new hospitals are built with a level of protection that better guarantees their </a:t>
            </a:r>
            <a:r>
              <a:rPr lang="en-US" dirty="0" smtClean="0">
                <a:solidFill>
                  <a:srgbClr val="FFFF00"/>
                </a:solidFill>
              </a:rPr>
              <a:t>remaining functional in disaster situations</a:t>
            </a:r>
            <a:r>
              <a:rPr lang="en-US" dirty="0" smtClean="0"/>
              <a:t>,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sz="1200" dirty="0" smtClean="0"/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/>
              <a:t>and implement appropriate mitigation measures to retrofit existing health facilities, particularly those providing primary care.</a:t>
            </a:r>
            <a:endParaRPr lang="es-ES" b="1" dirty="0" smtClean="0">
              <a:latin typeface="Arial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2553" y="307658"/>
            <a:ext cx="6285547" cy="174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117725"/>
            <a:ext cx="7578725" cy="474027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/>
              <a:t>	“Integrate disaster reduction planning in the health sector; Promote the goal of </a:t>
            </a:r>
            <a:r>
              <a:rPr lang="en-US" b="1" dirty="0">
                <a:solidFill>
                  <a:srgbClr val="FFFF00"/>
                </a:solidFill>
              </a:rPr>
              <a:t>Safe Hospitals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dirty="0"/>
              <a:t>to ensure that all new hospitals are built with a level of protection that better guarantees their </a:t>
            </a:r>
            <a:r>
              <a:rPr lang="en-US" b="1" dirty="0">
                <a:solidFill>
                  <a:srgbClr val="FFFF00"/>
                </a:solidFill>
              </a:rPr>
              <a:t>remaining functional in disaster situations</a:t>
            </a:r>
            <a:r>
              <a:rPr lang="en-US" dirty="0"/>
              <a:t>, 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/>
              <a:t>	and implement appropriate mitigation measures to reinforce existing health facilities, particularly those providing primary care.”</a:t>
            </a:r>
            <a:endParaRPr lang="en-US" b="1" dirty="0">
              <a:latin typeface="Arial" charset="0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b="1" dirty="0">
              <a:latin typeface="Arial" charset="0"/>
            </a:endParaRPr>
          </a:p>
          <a:p>
            <a:pPr algn="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b="1" dirty="0">
                <a:latin typeface="Arial" charset="0"/>
              </a:rPr>
              <a:t>Hyogo Framework for Action 2005–2015:</a:t>
            </a:r>
          </a:p>
          <a:p>
            <a:pPr algn="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b="1" dirty="0">
                <a:latin typeface="Arial" charset="0"/>
              </a:rPr>
              <a:t>Building the Resilience of Nations </a:t>
            </a:r>
          </a:p>
          <a:p>
            <a:pPr algn="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b="1" dirty="0">
                <a:latin typeface="Arial" charset="0"/>
              </a:rPr>
              <a:t>and Communities to Disasters</a:t>
            </a:r>
          </a:p>
        </p:txBody>
      </p:sp>
      <p:pic>
        <p:nvPicPr>
          <p:cNvPr id="53251" name="Picture 3" descr="wcdr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725" y="622300"/>
            <a:ext cx="860742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5138" y="33242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Hospital Safety Index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571499" y="1540193"/>
            <a:ext cx="3520441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0838" indent="-350838">
              <a:spcBef>
                <a:spcPct val="50000"/>
              </a:spcBef>
              <a:buFontTx/>
              <a:buChar char="•"/>
            </a:pPr>
            <a:r>
              <a:rPr lang="en-US" sz="2800" dirty="0">
                <a:solidFill>
                  <a:schemeClr val="bg1"/>
                </a:solidFill>
                <a:latin typeface="Arial Rounded MT Bold" pitchFamily="34" charset="0"/>
              </a:rPr>
              <a:t>Safe Hospitals Checklist</a:t>
            </a:r>
          </a:p>
          <a:p>
            <a:pPr marL="350838" indent="-350838">
              <a:spcBef>
                <a:spcPct val="50000"/>
              </a:spcBef>
              <a:buFontTx/>
              <a:buChar char="•"/>
            </a:pPr>
            <a:endParaRPr lang="en-US" sz="1600" dirty="0">
              <a:solidFill>
                <a:schemeClr val="bg1"/>
              </a:solidFill>
              <a:latin typeface="Arial Rounded MT Bold" pitchFamily="34" charset="0"/>
            </a:endParaRPr>
          </a:p>
          <a:p>
            <a:pPr marL="350838" indent="-350838">
              <a:spcBef>
                <a:spcPct val="50000"/>
              </a:spcBef>
              <a:buFontTx/>
              <a:buChar char="•"/>
            </a:pPr>
            <a:r>
              <a:rPr lang="en-US" sz="2800" dirty="0">
                <a:solidFill>
                  <a:schemeClr val="bg1"/>
                </a:solidFill>
                <a:latin typeface="Arial Rounded MT Bold" pitchFamily="34" charset="0"/>
              </a:rPr>
              <a:t>Mathematic Model (Safety Index Calculator)</a:t>
            </a:r>
          </a:p>
          <a:p>
            <a:pPr marL="350838" indent="-350838">
              <a:spcBef>
                <a:spcPct val="50000"/>
              </a:spcBef>
              <a:buFontTx/>
              <a:buChar char="•"/>
            </a:pPr>
            <a:endParaRPr lang="en-US" sz="1600" dirty="0">
              <a:solidFill>
                <a:schemeClr val="bg1"/>
              </a:solidFill>
              <a:latin typeface="Arial Rounded MT Bold" pitchFamily="34" charset="0"/>
            </a:endParaRPr>
          </a:p>
          <a:p>
            <a:pPr marL="350838" indent="-350838">
              <a:spcBef>
                <a:spcPct val="50000"/>
              </a:spcBef>
              <a:buFontTx/>
              <a:buChar char="•"/>
            </a:pPr>
            <a:r>
              <a:rPr lang="en-US" sz="2800" dirty="0">
                <a:solidFill>
                  <a:schemeClr val="bg1"/>
                </a:solidFill>
                <a:latin typeface="Arial Rounded MT Bold" pitchFamily="34" charset="0"/>
              </a:rPr>
              <a:t>Hospital Safety Index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572953" y="3074670"/>
            <a:ext cx="2845117" cy="3458528"/>
            <a:chOff x="6081713" y="2235518"/>
            <a:chExt cx="2562225" cy="3200400"/>
          </a:xfrm>
        </p:grpSpPr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6081713" y="2235518"/>
              <a:ext cx="2562225" cy="3200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70613" y="2324418"/>
              <a:ext cx="2389187" cy="3055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8" name="Group 7"/>
          <p:cNvGrpSpPr/>
          <p:nvPr/>
        </p:nvGrpSpPr>
        <p:grpSpPr>
          <a:xfrm>
            <a:off x="5434330" y="1201420"/>
            <a:ext cx="3255963" cy="2479675"/>
            <a:chOff x="222250" y="2595880"/>
            <a:chExt cx="3255963" cy="247967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222250" y="2595880"/>
              <a:ext cx="3255963" cy="24796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4963" y="2697480"/>
              <a:ext cx="3001962" cy="2238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Zapf Dingbats" charset="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Zapf Dingbats" charset="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Zapf Dingbats" charset="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Zapf Dingbats" charset="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Zapf Dingbats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apf Dingbats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apf Dingbats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apf Dingbats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apf Dingbats" charset="2"/>
              </a:defRPr>
            </a:lvl9pPr>
          </a:lstStyle>
          <a:p>
            <a:fld id="{D4078BDD-145C-4F4B-BFBE-FDF61899E4D8}" type="slidenum">
              <a:rPr lang="en-US" sz="1400" smtClean="0">
                <a:solidFill>
                  <a:srgbClr val="000000"/>
                </a:solidFill>
                <a:latin typeface="Times" charset="0"/>
              </a:rPr>
              <a:pPr/>
              <a:t>13</a:t>
            </a:fld>
            <a:endParaRPr lang="en-US" sz="1400" smtClean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64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282575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Europe</a:t>
            </a:r>
            <a:endParaRPr lang="en-US" dirty="0" smtClean="0"/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642938"/>
            <a:ext cx="240347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 descr="Image: Top banner">
            <a:hlinkClick r:id="rId3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14338" y="5137150"/>
            <a:ext cx="7429500" cy="1524000"/>
          </a:xfrm>
        </p:spPr>
      </p:pic>
      <p:pic>
        <p:nvPicPr>
          <p:cNvPr id="4608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320800"/>
            <a:ext cx="5694363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514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Zapf Dingbats" charset="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Zapf Dingbats" charset="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Zapf Dingbats" charset="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Zapf Dingbats" charset="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Zapf Dingbats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apf Dingbats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apf Dingbats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apf Dingbats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apf Dingbats" charset="2"/>
              </a:defRPr>
            </a:lvl9pPr>
          </a:lstStyle>
          <a:p>
            <a:fld id="{5766E0EB-8698-4B1F-A3B7-2B31EA032446}" type="slidenum">
              <a:rPr lang="en-US" sz="1400" smtClean="0">
                <a:solidFill>
                  <a:srgbClr val="000000"/>
                </a:solidFill>
                <a:latin typeface="Times" charset="0"/>
              </a:rPr>
              <a:pPr/>
              <a:t>14</a:t>
            </a:fld>
            <a:endParaRPr lang="en-US" sz="1400" smtClean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64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31838" y="27305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South East Asia</a:t>
            </a:r>
            <a:endParaRPr lang="en-US" dirty="0" smtClean="0"/>
          </a:p>
        </p:txBody>
      </p:sp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1235075"/>
            <a:ext cx="374808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4648200"/>
            <a:ext cx="47148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005263"/>
            <a:ext cx="3576637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203325"/>
            <a:ext cx="3429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4691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Zapf Dingbats" charset="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Zapf Dingbats" charset="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Zapf Dingbats" charset="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Zapf Dingbats" charset="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Zapf Dingbats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apf Dingbats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apf Dingbats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apf Dingbats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apf Dingbats" charset="2"/>
              </a:defRPr>
            </a:lvl9pPr>
          </a:lstStyle>
          <a:p>
            <a:fld id="{64007CE1-9590-4C5E-95BB-F4DEAF655937}" type="slidenum">
              <a:rPr lang="en-US" sz="1400" smtClean="0">
                <a:solidFill>
                  <a:srgbClr val="000000"/>
                </a:solidFill>
                <a:latin typeface="Times" charset="0"/>
              </a:rPr>
              <a:pPr/>
              <a:t>15</a:t>
            </a:fld>
            <a:endParaRPr lang="en-US" sz="1400" smtClean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65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90563" y="498475"/>
            <a:ext cx="7772400" cy="914400"/>
          </a:xfrm>
        </p:spPr>
        <p:txBody>
          <a:bodyPr>
            <a:noAutofit/>
          </a:bodyPr>
          <a:lstStyle/>
          <a:p>
            <a:r>
              <a:rPr lang="en-US" smtClean="0"/>
              <a:t>East Mediterranean</a:t>
            </a:r>
            <a:br>
              <a:rPr lang="en-US" smtClean="0"/>
            </a:br>
            <a:r>
              <a:rPr lang="ar-SA" smtClean="0">
                <a:cs typeface="Arial" charset="0"/>
              </a:rPr>
              <a:t>المستشفيات المأمونة من الكوارث الطبيعية</a:t>
            </a:r>
            <a:endParaRPr lang="en-US" smtClean="0"/>
          </a:p>
        </p:txBody>
      </p:sp>
      <p:sp>
        <p:nvSpPr>
          <p:cNvPr id="65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01838"/>
            <a:ext cx="5715000" cy="4318952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ct val="80000"/>
              </a:spcAft>
              <a:defRPr/>
            </a:pPr>
            <a:r>
              <a:rPr lang="en-US" altLang="ja-JP" sz="2200" dirty="0" smtClean="0">
                <a:ea typeface="MS PGothic" pitchFamily="34" charset="-128"/>
              </a:rPr>
              <a:t>The 2005 Pakistan Earthquake destroyed 388 of the796 health facilities.</a:t>
            </a:r>
          </a:p>
          <a:p>
            <a:pPr>
              <a:spcBef>
                <a:spcPct val="0"/>
              </a:spcBef>
              <a:spcAft>
                <a:spcPct val="80000"/>
              </a:spcAft>
              <a:defRPr/>
            </a:pPr>
            <a:r>
              <a:rPr lang="en-US" altLang="ja-JP" sz="2200" dirty="0" smtClean="0">
                <a:ea typeface="MS PGothic" pitchFamily="34" charset="-128"/>
              </a:rPr>
              <a:t>A Group of Experts was created to validate safe hospital assessment tools and to elaborate a Regional Implementation Framework.</a:t>
            </a:r>
          </a:p>
          <a:p>
            <a:pPr>
              <a:spcBef>
                <a:spcPct val="0"/>
              </a:spcBef>
              <a:spcAft>
                <a:spcPct val="80000"/>
              </a:spcAft>
              <a:defRPr/>
            </a:pPr>
            <a:r>
              <a:rPr lang="en-US" sz="2200" dirty="0" smtClean="0"/>
              <a:t>Electronic Disaster Risk Atlas</a:t>
            </a:r>
          </a:p>
          <a:p>
            <a:pPr>
              <a:spcBef>
                <a:spcPct val="0"/>
              </a:spcBef>
              <a:spcAft>
                <a:spcPct val="80000"/>
              </a:spcAft>
              <a:defRPr/>
            </a:pPr>
            <a:r>
              <a:rPr lang="en-US" sz="2200" dirty="0" smtClean="0"/>
              <a:t>At least 5 countries are implementing a safe hospitals initiative.</a:t>
            </a:r>
          </a:p>
        </p:txBody>
      </p:sp>
      <p:pic>
        <p:nvPicPr>
          <p:cNvPr id="48133" name="Picture 4" descr="e-atl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451350"/>
            <a:ext cx="2144713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1708150"/>
            <a:ext cx="201295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6766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330200" y="587375"/>
            <a:ext cx="8229600" cy="6842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100" dirty="0" smtClean="0"/>
              <a:t>Africa:</a:t>
            </a:r>
            <a:r>
              <a:rPr lang="en-US" sz="4000" b="1" dirty="0" smtClean="0">
                <a:solidFill>
                  <a:schemeClr val="tx2"/>
                </a:solidFill>
              </a:rPr>
              <a:t> </a:t>
            </a:r>
            <a:br>
              <a:rPr lang="en-US" sz="4000" b="1" dirty="0" smtClean="0">
                <a:solidFill>
                  <a:schemeClr val="tx2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Uganda experience</a:t>
            </a:r>
          </a:p>
        </p:txBody>
      </p:sp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4691063" y="2097088"/>
            <a:ext cx="36210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zh-CN" sz="1800" b="1">
                <a:solidFill>
                  <a:srgbClr val="00FFFF"/>
                </a:solidFill>
                <a:latin typeface="Arial" charset="0"/>
                <a:ea typeface="SimSun" pitchFamily="2" charset="-122"/>
                <a:cs typeface="Arial" charset="0"/>
              </a:rPr>
              <a:t>Vulnerability / Capacity</a:t>
            </a:r>
            <a:endParaRPr lang="en-US" sz="1800" b="1">
              <a:solidFill>
                <a:srgbClr val="00FFFF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201613" y="1925638"/>
            <a:ext cx="4187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zh-CN" sz="1800" b="1" dirty="0">
                <a:solidFill>
                  <a:srgbClr val="00FFFF"/>
                </a:solidFill>
                <a:latin typeface="Arial" charset="0"/>
                <a:ea typeface="SimSun" pitchFamily="2" charset="-122"/>
                <a:cs typeface="Arial" charset="0"/>
              </a:rPr>
              <a:t>Health </a:t>
            </a:r>
            <a:r>
              <a:rPr lang="en-GB" altLang="zh-CN" sz="1800" b="1" dirty="0" smtClean="0">
                <a:solidFill>
                  <a:srgbClr val="00FFFF"/>
                </a:solidFill>
                <a:latin typeface="Arial" charset="0"/>
                <a:ea typeface="SimSun" pitchFamily="2" charset="-122"/>
                <a:cs typeface="Arial" charset="0"/>
              </a:rPr>
              <a:t>facilities / services </a:t>
            </a:r>
            <a:endParaRPr lang="en-GB" altLang="zh-CN" sz="1800" b="1" dirty="0">
              <a:solidFill>
                <a:srgbClr val="00FFFF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4648200" y="2676525"/>
            <a:ext cx="4495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zh-CN" sz="1800" b="1">
                <a:solidFill>
                  <a:srgbClr val="00FFFF"/>
                </a:solidFill>
                <a:latin typeface="Arial" charset="0"/>
                <a:ea typeface="SimSun" pitchFamily="2" charset="-122"/>
                <a:cs typeface="Arial" charset="0"/>
              </a:rPr>
              <a:t>Missing health facility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zh-CN" sz="1800" b="1">
                <a:solidFill>
                  <a:srgbClr val="00FFFF"/>
                </a:solidFill>
                <a:latin typeface="Arial" charset="0"/>
                <a:ea typeface="SimSun" pitchFamily="2" charset="-122"/>
                <a:cs typeface="Arial" charset="0"/>
              </a:rPr>
              <a:t>Vulnerability / capacity information</a:t>
            </a:r>
            <a:endParaRPr lang="en-US" sz="1800" b="1">
              <a:solidFill>
                <a:srgbClr val="00FFFF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49158" name="AutoShape 7"/>
          <p:cNvSpPr>
            <a:spLocks noChangeArrowheads="1"/>
          </p:cNvSpPr>
          <p:nvPr/>
        </p:nvSpPr>
        <p:spPr bwMode="auto">
          <a:xfrm>
            <a:off x="4267200" y="2790825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 sz="1800">
              <a:solidFill>
                <a:srgbClr val="00FFFF"/>
              </a:solidFill>
              <a:latin typeface="Arial" charset="0"/>
              <a:cs typeface="Arial" charset="0"/>
            </a:endParaRPr>
          </a:p>
        </p:txBody>
      </p:sp>
      <p:sp>
        <p:nvSpPr>
          <p:cNvPr id="49159" name="Rectangle 8"/>
          <p:cNvSpPr>
            <a:spLocks noChangeArrowheads="1"/>
          </p:cNvSpPr>
          <p:nvPr/>
        </p:nvSpPr>
        <p:spPr bwMode="auto">
          <a:xfrm>
            <a:off x="4838700" y="3475038"/>
            <a:ext cx="40878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zh-CN" sz="1800" b="1">
                <a:solidFill>
                  <a:srgbClr val="00FFFF"/>
                </a:solidFill>
                <a:latin typeface="Arial" charset="0"/>
                <a:ea typeface="SimSun" pitchFamily="2" charset="-122"/>
                <a:cs typeface="Arial" charset="0"/>
              </a:rPr>
              <a:t>Hospital Safety Index</a:t>
            </a:r>
            <a:endParaRPr lang="en-US" sz="1800" b="1">
              <a:solidFill>
                <a:srgbClr val="00FFFF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49160" name="AutoShape 9"/>
          <p:cNvSpPr>
            <a:spLocks noChangeArrowheads="1"/>
          </p:cNvSpPr>
          <p:nvPr/>
        </p:nvSpPr>
        <p:spPr bwMode="auto">
          <a:xfrm>
            <a:off x="4495800" y="3502025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 sz="1800">
              <a:solidFill>
                <a:srgbClr val="00FFFF"/>
              </a:solidFill>
              <a:latin typeface="Arial" charset="0"/>
              <a:cs typeface="Arial" charset="0"/>
            </a:endParaRPr>
          </a:p>
        </p:txBody>
      </p:sp>
      <p:sp>
        <p:nvSpPr>
          <p:cNvPr id="49161" name="Rectangle 10"/>
          <p:cNvSpPr>
            <a:spLocks noChangeArrowheads="1"/>
          </p:cNvSpPr>
          <p:nvPr/>
        </p:nvSpPr>
        <p:spPr bwMode="auto">
          <a:xfrm>
            <a:off x="4876800" y="5410200"/>
            <a:ext cx="41068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zh-CN" sz="1800" b="1">
                <a:solidFill>
                  <a:srgbClr val="00FFFF"/>
                </a:solidFill>
                <a:latin typeface="Arial" charset="0"/>
                <a:ea typeface="SimSun" pitchFamily="2" charset="-122"/>
                <a:cs typeface="Arial" charset="0"/>
              </a:rPr>
              <a:t>Health Information System</a:t>
            </a:r>
            <a:endParaRPr lang="en-US" sz="1800" b="1">
              <a:solidFill>
                <a:srgbClr val="00FFFF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49162" name="AutoShape 11"/>
          <p:cNvSpPr>
            <a:spLocks noChangeArrowheads="1"/>
          </p:cNvSpPr>
          <p:nvPr/>
        </p:nvSpPr>
        <p:spPr bwMode="auto">
          <a:xfrm>
            <a:off x="4495800" y="5419725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 sz="1800">
              <a:solidFill>
                <a:srgbClr val="00FFFF"/>
              </a:solidFill>
              <a:latin typeface="Arial" charset="0"/>
              <a:cs typeface="Arial" charset="0"/>
            </a:endParaRPr>
          </a:p>
        </p:txBody>
      </p:sp>
      <p:pic>
        <p:nvPicPr>
          <p:cNvPr id="49163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17" t="27940" r="20000" b="14706"/>
          <a:stretch>
            <a:fillRect/>
          </a:stretch>
        </p:blipFill>
        <p:spPr bwMode="auto">
          <a:xfrm>
            <a:off x="5870575" y="3848100"/>
            <a:ext cx="19050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4" name="Rectangle 14"/>
          <p:cNvSpPr>
            <a:spLocks noChangeArrowheads="1"/>
          </p:cNvSpPr>
          <p:nvPr/>
        </p:nvSpPr>
        <p:spPr bwMode="auto">
          <a:xfrm>
            <a:off x="5181600" y="5824538"/>
            <a:ext cx="38115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zh-CN" sz="1800" b="1">
                <a:solidFill>
                  <a:srgbClr val="00FFFF"/>
                </a:solidFill>
                <a:latin typeface="Arial" charset="0"/>
                <a:ea typeface="SimSun" pitchFamily="2" charset="-122"/>
                <a:cs typeface="Arial" charset="0"/>
              </a:rPr>
              <a:t>Health facility registry</a:t>
            </a:r>
            <a:endParaRPr lang="en-US" sz="1800" b="1">
              <a:solidFill>
                <a:srgbClr val="00FFFF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49165" name="AutoShape 15"/>
          <p:cNvSpPr>
            <a:spLocks noChangeArrowheads="1"/>
          </p:cNvSpPr>
          <p:nvPr/>
        </p:nvSpPr>
        <p:spPr bwMode="auto">
          <a:xfrm>
            <a:off x="4800600" y="5834063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 sz="1800">
              <a:solidFill>
                <a:srgbClr val="00FFFF"/>
              </a:solidFill>
              <a:latin typeface="Arial" charset="0"/>
              <a:cs typeface="Arial" charset="0"/>
            </a:endParaRPr>
          </a:p>
        </p:txBody>
      </p:sp>
      <p:pic>
        <p:nvPicPr>
          <p:cNvPr id="49166" name="Picture 18" descr="Picture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500313"/>
            <a:ext cx="3595688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29481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Western </a:t>
            </a:r>
            <a:r>
              <a:rPr lang="es-ES" dirty="0" err="1" smtClean="0"/>
              <a:t>Pacific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55299" name="Picture 6" descr="http://www.wpro.who.int/NR/rdonlyres/91F14A50-1EAC-4334-8922-F012EE8A57D0/0/Safe_Hospitals_web_bann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2938" y="844550"/>
            <a:ext cx="29479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289425" y="1981200"/>
            <a:ext cx="4405313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Clr>
                <a:srgbClr val="FFCC00"/>
              </a:buClr>
              <a:defRPr/>
            </a:pPr>
            <a:r>
              <a:rPr lang="en-US" b="1" kern="0" dirty="0" smtClean="0">
                <a:solidFill>
                  <a:srgbClr val="00FFFF"/>
                </a:solidFill>
                <a:latin typeface="Arial Rounded MT Bold"/>
              </a:rPr>
              <a:t>Priority Actions:</a:t>
            </a:r>
          </a:p>
          <a:p>
            <a:pPr marL="342900" indent="-342900">
              <a:spcBef>
                <a:spcPct val="20000"/>
              </a:spcBef>
              <a:buClr>
                <a:srgbClr val="FFCC00"/>
              </a:buClr>
              <a:defRPr/>
            </a:pPr>
            <a:endParaRPr lang="en-US" b="1" kern="0" dirty="0" smtClean="0">
              <a:solidFill>
                <a:srgbClr val="00FFFF"/>
              </a:solidFill>
              <a:latin typeface="Arial Rounded MT Bold"/>
            </a:endParaRPr>
          </a:p>
          <a:p>
            <a:pPr marL="342900" indent="-342900">
              <a:spcBef>
                <a:spcPct val="20000"/>
              </a:spcBef>
              <a:buClr>
                <a:srgbClr val="FFCC00"/>
              </a:buClr>
              <a:buFontTx/>
              <a:buChar char="•"/>
              <a:defRPr/>
            </a:pPr>
            <a:r>
              <a:rPr lang="en-US" kern="0" dirty="0" smtClean="0">
                <a:solidFill>
                  <a:srgbClr val="FFFFFF"/>
                </a:solidFill>
                <a:latin typeface="Arial Rounded MT Bold"/>
              </a:rPr>
              <a:t>Hospital vulnerability assessment.</a:t>
            </a:r>
          </a:p>
          <a:p>
            <a:pPr marL="342900" indent="-342900">
              <a:spcBef>
                <a:spcPct val="20000"/>
              </a:spcBef>
              <a:buClr>
                <a:srgbClr val="FFCC00"/>
              </a:buClr>
              <a:buFontTx/>
              <a:buChar char="•"/>
              <a:defRPr/>
            </a:pPr>
            <a:r>
              <a:rPr lang="en-US" kern="0" dirty="0" smtClean="0">
                <a:solidFill>
                  <a:srgbClr val="FFFFFF"/>
                </a:solidFill>
                <a:latin typeface="Arial Rounded MT Bold"/>
              </a:rPr>
              <a:t>Human resources for disaster management</a:t>
            </a:r>
          </a:p>
          <a:p>
            <a:pPr marL="342900" indent="-342900">
              <a:spcBef>
                <a:spcPct val="20000"/>
              </a:spcBef>
              <a:buClr>
                <a:srgbClr val="FFCC00"/>
              </a:buClr>
              <a:buFontTx/>
              <a:buChar char="•"/>
              <a:defRPr/>
            </a:pPr>
            <a:r>
              <a:rPr lang="en-US" kern="0" dirty="0" smtClean="0">
                <a:solidFill>
                  <a:srgbClr val="FFFFFF"/>
                </a:solidFill>
                <a:latin typeface="Arial Rounded MT Bold"/>
              </a:rPr>
              <a:t>Capacity building for preparedness and </a:t>
            </a:r>
            <a:r>
              <a:rPr lang="en-US" kern="0" dirty="0" err="1" smtClean="0">
                <a:solidFill>
                  <a:srgbClr val="FFFFFF"/>
                </a:solidFill>
                <a:latin typeface="Arial Rounded MT Bold"/>
              </a:rPr>
              <a:t>respones</a:t>
            </a:r>
            <a:r>
              <a:rPr lang="en-US" kern="0" dirty="0" smtClean="0">
                <a:solidFill>
                  <a:srgbClr val="FFFFFF"/>
                </a:solidFill>
                <a:latin typeface="Arial Rounded MT Bold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rgbClr val="FFCC00"/>
              </a:buClr>
              <a:buFontTx/>
              <a:buChar char="•"/>
              <a:defRPr/>
            </a:pPr>
            <a:r>
              <a:rPr lang="en-US" kern="0" dirty="0" smtClean="0">
                <a:solidFill>
                  <a:srgbClr val="FFFFFF"/>
                </a:solidFill>
                <a:latin typeface="Arial Rounded MT Bold"/>
              </a:rPr>
              <a:t>Technical cooperation to improve structural safety.</a:t>
            </a:r>
          </a:p>
          <a:p>
            <a:pPr marL="342900" indent="-342900">
              <a:spcBef>
                <a:spcPct val="20000"/>
              </a:spcBef>
              <a:buClr>
                <a:srgbClr val="FFCC00"/>
              </a:buClr>
              <a:buFontTx/>
              <a:buChar char="•"/>
              <a:defRPr/>
            </a:pPr>
            <a:r>
              <a:rPr lang="en-US" kern="0" dirty="0" smtClean="0">
                <a:solidFill>
                  <a:srgbClr val="FFFFFF"/>
                </a:solidFill>
                <a:latin typeface="Arial Rounded MT Bold"/>
              </a:rPr>
              <a:t>Workshops, training activities and tools to promote safe hospitals policy.</a:t>
            </a:r>
          </a:p>
          <a:p>
            <a:pPr marL="342900" indent="-342900">
              <a:spcBef>
                <a:spcPct val="20000"/>
              </a:spcBef>
              <a:buClr>
                <a:srgbClr val="FFCC00"/>
              </a:buClr>
              <a:buFontTx/>
              <a:buChar char="•"/>
              <a:defRPr/>
            </a:pPr>
            <a:endParaRPr lang="en-US" kern="0" dirty="0">
              <a:solidFill>
                <a:srgbClr val="FFFFFF"/>
              </a:solidFill>
              <a:latin typeface="Arial Rounded MT Bold"/>
            </a:endParaRPr>
          </a:p>
        </p:txBody>
      </p:sp>
      <p:pic>
        <p:nvPicPr>
          <p:cNvPr id="5530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2900" y="3236913"/>
            <a:ext cx="2397125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525" y="1107758"/>
            <a:ext cx="2376488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81978" y="3060383"/>
            <a:ext cx="2189162" cy="30908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5129"/>
            <a:ext cx="7772400" cy="1111624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The Americas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Application of the Hospital </a:t>
            </a:r>
            <a:r>
              <a:rPr lang="en-US" sz="2400" dirty="0" smtClean="0"/>
              <a:t>Safety Index</a:t>
            </a:r>
          </a:p>
        </p:txBody>
      </p:sp>
      <p:sp>
        <p:nvSpPr>
          <p:cNvPr id="6041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71675"/>
            <a:ext cx="38100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Anguilla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Argentina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Bahamas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Barbados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Belize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Bolivia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Brazil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Chile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Colombia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Costa Rica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Cuba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Dominica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Dominican Republic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Ecuador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El Salvador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Grenada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 dirty="0" smtClean="0"/>
          </a:p>
        </p:txBody>
      </p:sp>
      <p:sp>
        <p:nvSpPr>
          <p:cNvPr id="60416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Guatemala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Guyana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Honduras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Jamaica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Mexico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Montserrat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Nicaragua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Panama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Paraguay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Peru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Saint Kitts and Nevis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St. Vincent &amp; the Grenadines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Suriname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Trinidad and Tobago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Uruguay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/>
              <a:t>Venezuela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41288" y="444500"/>
          <a:ext cx="4168775" cy="2528888"/>
        </p:xfrm>
        <a:graphic>
          <a:graphicData uri="http://schemas.openxmlformats.org/presentationml/2006/ole">
            <p:oleObj spid="_x0000_s5122" name="Chart" r:id="rId4" imgW="4276725" imgH="2600325" progId="Excel.Sheet.8">
              <p:embed/>
            </p:oleObj>
          </a:graphicData>
        </a:graphic>
      </p:graphicFrame>
      <p:sp>
        <p:nvSpPr>
          <p:cNvPr id="565251" name="Rectangle 3"/>
          <p:cNvSpPr>
            <a:spLocks noGrp="1" noChangeArrowheads="1"/>
          </p:cNvSpPr>
          <p:nvPr>
            <p:ph type="title"/>
          </p:nvPr>
        </p:nvSpPr>
        <p:spPr>
          <a:xfrm>
            <a:off x="4830763" y="639763"/>
            <a:ext cx="4070350" cy="288925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HSI results of </a:t>
            </a:r>
            <a:r>
              <a:rPr lang="en-US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first </a:t>
            </a:r>
            <a:r>
              <a:rPr lang="en-US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2945 hospitals assessed</a:t>
            </a:r>
            <a:r>
              <a:rPr lang="en-US" sz="2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2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Category</a:t>
            </a:r>
            <a:r>
              <a:rPr lang="en-US" sz="2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A  51 %</a:t>
            </a:r>
            <a:r>
              <a:rPr lang="en-US" sz="2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Category </a:t>
            </a:r>
            <a:r>
              <a:rPr lang="en-US" sz="2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B  37 %</a:t>
            </a:r>
            <a:r>
              <a:rPr lang="en-US" sz="2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Category</a:t>
            </a:r>
            <a:r>
              <a:rPr lang="en-US" sz="2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C  12 %</a:t>
            </a:r>
            <a:endParaRPr lang="en-US" sz="26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>
            <p:ph idx="1"/>
          </p:nvPr>
        </p:nvGraphicFramePr>
        <p:xfrm>
          <a:off x="193675" y="2603500"/>
          <a:ext cx="4270375" cy="3000375"/>
        </p:xfrm>
        <a:graphic>
          <a:graphicData uri="http://schemas.openxmlformats.org/presentationml/2006/ole">
            <p:oleObj spid="_x0000_s5123" name="Chart" r:id="rId5" imgW="4829251" imgH="3381451" progId="Excel.Sheet.8">
              <p:embed/>
            </p:oleObj>
          </a:graphicData>
        </a:graphic>
      </p:graphicFrame>
      <p:graphicFrame>
        <p:nvGraphicFramePr>
          <p:cNvPr id="565253" name="Group 5"/>
          <p:cNvGraphicFramePr>
            <a:graphicFrameLocks noGrp="1"/>
          </p:cNvGraphicFramePr>
          <p:nvPr/>
        </p:nvGraphicFramePr>
        <p:xfrm>
          <a:off x="2727325" y="3983038"/>
          <a:ext cx="6233160" cy="2570160"/>
        </p:xfrm>
        <a:graphic>
          <a:graphicData uri="http://schemas.openxmlformats.org/drawingml/2006/table">
            <a:tbl>
              <a:tblPr/>
              <a:tblGrid>
                <a:gridCol w="1393793"/>
                <a:gridCol w="1343385"/>
                <a:gridCol w="3495982"/>
              </a:tblGrid>
              <a:tr h="64254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Safety index</a:t>
                      </a:r>
                      <a:endParaRPr kumimoji="0" lang="en-US" sz="1600" b="1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Category Type</a:t>
                      </a:r>
                      <a:endParaRPr kumimoji="0" lang="en-US" sz="1600" b="1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What should be done?</a:t>
                      </a:r>
                      <a:endParaRPr kumimoji="0" lang="en-US" sz="1600" b="1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64254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 – 0.35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Category C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Urgent measures to protect the life of patients and hospital staff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254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0.36 – 0.65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Category B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Necessary measures are required in the short term to reduce losses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254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0.66 – 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Category 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Preventive measures are required to maintain and improve safety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CE81FAA6-00C8-477F-80D0-568E55342D36}" type="slidenum">
              <a:rPr lang="en-US"/>
              <a:pPr/>
              <a:t>2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457200"/>
            <a:ext cx="9144000" cy="6096000"/>
            <a:chOff x="0" y="480"/>
            <a:chExt cx="5760" cy="3840"/>
          </a:xfrm>
        </p:grpSpPr>
        <p:pic>
          <p:nvPicPr>
            <p:cNvPr id="61133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80"/>
              <a:ext cx="5760" cy="3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1332" name="Picture 4" descr="Tiempos_del_Mund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32" y="480"/>
              <a:ext cx="1728" cy="151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 idx="4294967295"/>
          </p:nvPr>
        </p:nvSpPr>
        <p:spPr>
          <a:xfrm>
            <a:off x="584200" y="342900"/>
            <a:ext cx="7772400" cy="1924050"/>
          </a:xfrm>
        </p:spPr>
        <p:txBody>
          <a:bodyPr anchor="ctr"/>
          <a:lstStyle/>
          <a:p>
            <a:pPr algn="ctr"/>
            <a:r>
              <a:rPr lang="en-US" sz="3200" dirty="0" smtClean="0"/>
              <a:t>Smart Hospitals Initiative</a:t>
            </a:r>
            <a:endParaRPr lang="en-US" sz="3200" i="1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413" y="2360233"/>
            <a:ext cx="4789487" cy="3802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1712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Conector recto"/>
          <p:cNvCxnSpPr/>
          <p:nvPr/>
        </p:nvCxnSpPr>
        <p:spPr>
          <a:xfrm rot="5400000">
            <a:off x="-1251743" y="4125119"/>
            <a:ext cx="3930650" cy="15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714375" y="6089650"/>
            <a:ext cx="314325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Arco"/>
          <p:cNvSpPr/>
          <p:nvPr/>
        </p:nvSpPr>
        <p:spPr>
          <a:xfrm rot="11489239">
            <a:off x="925513" y="-411163"/>
            <a:ext cx="5649912" cy="6269038"/>
          </a:xfrm>
          <a:prstGeom prst="arc">
            <a:avLst>
              <a:gd name="adj1" fmla="val 15720108"/>
              <a:gd name="adj2" fmla="val 21139568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Georgia" charset="0"/>
            </a:endParaRPr>
          </a:p>
        </p:txBody>
      </p:sp>
      <p:sp>
        <p:nvSpPr>
          <p:cNvPr id="13" name="12 Arco"/>
          <p:cNvSpPr/>
          <p:nvPr/>
        </p:nvSpPr>
        <p:spPr>
          <a:xfrm rot="11489239">
            <a:off x="1282700" y="-768350"/>
            <a:ext cx="5649913" cy="6269038"/>
          </a:xfrm>
          <a:prstGeom prst="arc">
            <a:avLst>
              <a:gd name="adj1" fmla="val 15720108"/>
              <a:gd name="adj2" fmla="val 2113956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Georgia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0" y="1676400"/>
            <a:ext cx="1676400" cy="3921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Georgia" charset="0"/>
              </a:rPr>
              <a:t>INTENSITY</a:t>
            </a:r>
            <a:endParaRPr lang="es-ES" smtClean="0">
              <a:solidFill>
                <a:srgbClr val="000000"/>
              </a:solidFill>
              <a:latin typeface="Georgia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000500" y="5875338"/>
            <a:ext cx="1643063" cy="369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Georgia" charset="0"/>
              </a:rPr>
              <a:t>FREQUENCY</a:t>
            </a:r>
            <a:endParaRPr lang="es-ES" smtClean="0">
              <a:solidFill>
                <a:srgbClr val="000000"/>
              </a:solidFill>
              <a:latin typeface="Georgia" charset="0"/>
            </a:endParaRPr>
          </a:p>
        </p:txBody>
      </p:sp>
      <p:sp>
        <p:nvSpPr>
          <p:cNvPr id="16" name="15 Flecha derecha"/>
          <p:cNvSpPr/>
          <p:nvPr/>
        </p:nvSpPr>
        <p:spPr>
          <a:xfrm rot="19134601">
            <a:off x="1608138" y="4518025"/>
            <a:ext cx="285750" cy="21431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eorgia" charset="0"/>
            </a:endParaRPr>
          </a:p>
        </p:txBody>
      </p:sp>
      <p:sp>
        <p:nvSpPr>
          <p:cNvPr id="17" name="16 Flecha derecha"/>
          <p:cNvSpPr/>
          <p:nvPr/>
        </p:nvSpPr>
        <p:spPr>
          <a:xfrm rot="17599088">
            <a:off x="2702719" y="5371307"/>
            <a:ext cx="285750" cy="21431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eorgia" charset="0"/>
            </a:endParaRPr>
          </a:p>
        </p:txBody>
      </p:sp>
      <p:sp>
        <p:nvSpPr>
          <p:cNvPr id="18" name="17 Flecha derecha"/>
          <p:cNvSpPr/>
          <p:nvPr/>
        </p:nvSpPr>
        <p:spPr>
          <a:xfrm rot="20718689">
            <a:off x="977900" y="2871788"/>
            <a:ext cx="285750" cy="21431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eorgia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643063" y="3208338"/>
            <a:ext cx="1928812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HAZARDS</a:t>
            </a:r>
            <a:r>
              <a:rPr lang="en-US" alt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’</a:t>
            </a:r>
            <a:r>
              <a:rPr 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INTENSITY AND FREQUENCY ARE INCREASING</a:t>
            </a:r>
            <a:endParaRPr lang="es-ES" sz="16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</p:txBody>
      </p:sp>
      <p:pic>
        <p:nvPicPr>
          <p:cNvPr id="50188" name="19 Imagen" descr="Tropical Cyclone Ic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7188" y="1285875"/>
            <a:ext cx="1658937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9" name="20 Imagen" descr="Heavy rain Ic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63" y="2143125"/>
            <a:ext cx="18700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0" name="21 Imagen" descr="Strong Winds Ic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0" y="3435350"/>
            <a:ext cx="1595438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1" name="22 Imagen" descr="Coastal Marine Hazards ico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63" y="4572000"/>
            <a:ext cx="203517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23 CuadroTexto"/>
          <p:cNvSpPr txBox="1">
            <a:spLocks noChangeArrowheads="1"/>
          </p:cNvSpPr>
          <p:nvPr/>
        </p:nvSpPr>
        <p:spPr bwMode="auto">
          <a:xfrm>
            <a:off x="5519738" y="2100263"/>
            <a:ext cx="3338512" cy="369887"/>
          </a:xfrm>
          <a:prstGeom prst="rect">
            <a:avLst/>
          </a:prstGeom>
          <a:solidFill>
            <a:srgbClr val="EAE1C4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4999"/>
              </a:srgbClr>
            </a:outerShdw>
          </a:effec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</a:rPr>
              <a:t>EXPOSURE IS INCREASING !</a:t>
            </a:r>
            <a:endParaRPr lang="es-ES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5929322" y="3502414"/>
            <a:ext cx="3071834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Do not wait for the right answer!</a:t>
            </a:r>
          </a:p>
        </p:txBody>
      </p:sp>
      <p:sp>
        <p:nvSpPr>
          <p:cNvPr id="26" name="25 Flecha derecha"/>
          <p:cNvSpPr/>
          <p:nvPr/>
        </p:nvSpPr>
        <p:spPr>
          <a:xfrm>
            <a:off x="4929188" y="4071938"/>
            <a:ext cx="785812" cy="4286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eorgia" charset="0"/>
            </a:endParaRPr>
          </a:p>
        </p:txBody>
      </p:sp>
      <p:pic>
        <p:nvPicPr>
          <p:cNvPr id="50197" name="27 Imagen" descr="Zona de Vigilancia Reforzad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25" y="196850"/>
            <a:ext cx="3286125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28 Flecha abajo"/>
          <p:cNvSpPr/>
          <p:nvPr/>
        </p:nvSpPr>
        <p:spPr>
          <a:xfrm>
            <a:off x="7072313" y="2571750"/>
            <a:ext cx="428625" cy="8572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eorgia" charset="0"/>
            </a:endParaRPr>
          </a:p>
        </p:txBody>
      </p:sp>
      <p:sp>
        <p:nvSpPr>
          <p:cNvPr id="27" name="26 Elipse"/>
          <p:cNvSpPr/>
          <p:nvPr/>
        </p:nvSpPr>
        <p:spPr>
          <a:xfrm>
            <a:off x="1643063" y="3000375"/>
            <a:ext cx="1928812" cy="1500188"/>
          </a:xfrm>
          <a:prstGeom prst="ellipse">
            <a:avLst/>
          </a:prstGeom>
          <a:solidFill>
            <a:srgbClr val="FF00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eorgia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428596" y="428604"/>
            <a:ext cx="500066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Georgia" charset="0"/>
              </a:rPr>
              <a:t>Consider Climate change as a hazard</a:t>
            </a:r>
            <a:endParaRPr lang="es-ES" sz="2000" dirty="0" smtClean="0">
              <a:solidFill>
                <a:srgbClr val="000000"/>
              </a:solidFill>
              <a:latin typeface="Georgia" charset="0"/>
            </a:endParaRPr>
          </a:p>
        </p:txBody>
      </p:sp>
      <p:sp>
        <p:nvSpPr>
          <p:cNvPr id="50203" name="22 Marcador de número de diapositiva"/>
          <p:cNvSpPr txBox="1">
            <a:spLocks noGrp="1"/>
          </p:cNvSpPr>
          <p:nvPr/>
        </p:nvSpPr>
        <p:spPr bwMode="auto">
          <a:xfrm>
            <a:off x="4362450" y="1027113"/>
            <a:ext cx="4572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/>
            <a:fld id="{9A86A2A4-21F0-4D32-AEC1-C0266C4DD5BD}" type="slidenum">
              <a:rPr lang="es-ES" sz="1600">
                <a:solidFill>
                  <a:srgbClr val="7B9899"/>
                </a:solidFill>
                <a:latin typeface="Georgia" pitchFamily="18" charset="0"/>
              </a:rPr>
              <a:pPr algn="ctr"/>
              <a:t>21</a:t>
            </a:fld>
            <a:endParaRPr lang="es-ES" sz="1600">
              <a:solidFill>
                <a:srgbClr val="7B9899"/>
              </a:solidFill>
              <a:latin typeface="Georgia" pitchFamily="18" charset="0"/>
            </a:endParaRPr>
          </a:p>
        </p:txBody>
      </p:sp>
      <p:sp>
        <p:nvSpPr>
          <p:cNvPr id="74780" name="Text Box 28"/>
          <p:cNvSpPr txBox="1">
            <a:spLocks noChangeArrowheads="1"/>
          </p:cNvSpPr>
          <p:nvPr/>
        </p:nvSpPr>
        <p:spPr bwMode="auto">
          <a:xfrm>
            <a:off x="0" y="6400800"/>
            <a:ext cx="434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PA" b="1">
                <a:latin typeface="Arial" charset="0"/>
                <a:ea typeface="ＭＳ Ｐゴシック" charset="0"/>
              </a:rPr>
              <a:t>Dr.Jose Rubiera</a:t>
            </a:r>
            <a:endParaRPr lang="es-ES" b="1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694" y="354105"/>
            <a:ext cx="7772400" cy="914400"/>
          </a:xfrm>
        </p:spPr>
        <p:txBody>
          <a:bodyPr/>
          <a:lstStyle/>
          <a:p>
            <a:r>
              <a:rPr lang="en-US" b="1" dirty="0" smtClean="0"/>
              <a:t>Climate change impact on hospitals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906" y="1290917"/>
            <a:ext cx="7772400" cy="540571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b="1" dirty="0" smtClean="0">
                <a:solidFill>
                  <a:srgbClr val="00CCFF"/>
                </a:solidFill>
              </a:rPr>
              <a:t>Sea rise: </a:t>
            </a:r>
            <a:r>
              <a:rPr lang="en-US" dirty="0" smtClean="0"/>
              <a:t>60% of the world population lives close to the sea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b="1" dirty="0" smtClean="0">
                <a:solidFill>
                  <a:srgbClr val="00CCFF"/>
                </a:solidFill>
              </a:rPr>
              <a:t>Extreme events:  </a:t>
            </a:r>
            <a:r>
              <a:rPr lang="en-US" dirty="0" smtClean="0"/>
              <a:t>a 10% increase of wind speed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b="1" dirty="0" smtClean="0">
                <a:solidFill>
                  <a:srgbClr val="00CCFF"/>
                </a:solidFill>
              </a:rPr>
              <a:t>Carbon footprint: </a:t>
            </a:r>
            <a:r>
              <a:rPr lang="en-US" dirty="0" smtClean="0"/>
              <a:t>The England National Health Service accounts for 25% of total public sector emissions.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b="1" dirty="0" smtClean="0">
                <a:solidFill>
                  <a:srgbClr val="00CCFF"/>
                </a:solidFill>
              </a:rPr>
              <a:t>Energy: </a:t>
            </a:r>
            <a:r>
              <a:rPr lang="en-US" dirty="0" smtClean="0"/>
              <a:t>Brazilian hospitals use more than 10 % of the country’s total commercial energy consumption.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b="1" dirty="0" smtClean="0">
                <a:solidFill>
                  <a:srgbClr val="00CCFF"/>
                </a:solidFill>
              </a:rPr>
              <a:t>Chemicals: </a:t>
            </a:r>
            <a:r>
              <a:rPr lang="en-US" dirty="0" smtClean="0"/>
              <a:t>In the U.S., the health care sector is the single largest user of chemicals.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 of the Project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029" dirty="0" smtClean="0"/>
              <a:t>	</a:t>
            </a:r>
          </a:p>
          <a:p>
            <a:pPr>
              <a:buNone/>
            </a:pPr>
            <a:r>
              <a:rPr lang="en-029" dirty="0" smtClean="0"/>
              <a:t>	</a:t>
            </a:r>
            <a:r>
              <a:rPr lang="en-029" sz="3200" dirty="0" smtClean="0"/>
              <a:t>To develop resilient, climate-adapted and more sustainable health care facilities in the Caribbean region through the application of interventions aimed at reducing the vulnerabilities.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2371"/>
          </a:xfrm>
        </p:spPr>
        <p:txBody>
          <a:bodyPr/>
          <a:lstStyle/>
          <a:p>
            <a:r>
              <a:rPr lang="en-US" dirty="0" smtClean="0"/>
              <a:t>Project Deliverables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5144"/>
            <a:ext cx="8229600" cy="4514170"/>
          </a:xfrm>
        </p:spPr>
        <p:txBody>
          <a:bodyPr/>
          <a:lstStyle/>
          <a:p>
            <a:r>
              <a:rPr lang="en-029" dirty="0" smtClean="0"/>
              <a:t>Annex to building codes in the region to guide the development of new healthcare facilities </a:t>
            </a:r>
            <a:endParaRPr lang="en-US" dirty="0" smtClean="0"/>
          </a:p>
          <a:p>
            <a:pPr lvl="0"/>
            <a:r>
              <a:rPr lang="en-029" dirty="0" smtClean="0"/>
              <a:t>Toolkit that allows for easy implementation of ‘safe’ and ‘green’ upgrades of existing health facilities </a:t>
            </a:r>
            <a:endParaRPr lang="en-US" dirty="0" smtClean="0"/>
          </a:p>
          <a:p>
            <a:pPr lvl="0"/>
            <a:r>
              <a:rPr lang="en-029" dirty="0" smtClean="0"/>
              <a:t>A Cost Benefit Methodology</a:t>
            </a:r>
            <a:endParaRPr lang="en-US" dirty="0" smtClean="0"/>
          </a:p>
          <a:p>
            <a:pPr lvl="0"/>
            <a:r>
              <a:rPr lang="en-029" dirty="0" smtClean="0"/>
              <a:t>A Policy that allows countries to integrate ‘smarting’ activities into their agenda. </a:t>
            </a:r>
            <a:endParaRPr lang="en-US" dirty="0" smtClean="0"/>
          </a:p>
          <a:p>
            <a:pPr lvl="0"/>
            <a:r>
              <a:rPr lang="en-029" dirty="0" smtClean="0"/>
              <a:t>Public awareness and capacity building tools and information</a:t>
            </a:r>
            <a:endParaRPr lang="en-US" dirty="0" smtClean="0"/>
          </a:p>
          <a:p>
            <a:pPr lvl="0"/>
            <a:r>
              <a:rPr lang="en-029" dirty="0" smtClean="0"/>
              <a:t>Two(2) demonstration projects.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6172200" cy="71596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Demonstration Component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524000"/>
            <a:ext cx="4040188" cy="480060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Implemented to allow for the practical application of the toolkit and allow for a better understanding of the constraints and achievements possible through this initiative.</a:t>
            </a:r>
          </a:p>
          <a:p>
            <a:pPr>
              <a:buNone/>
            </a:pP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Focused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on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Smart retrofits to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both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old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and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new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Health care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facilities</a:t>
            </a:r>
          </a:p>
          <a:p>
            <a:pPr>
              <a:buNone/>
            </a:pP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Two countries chosen; Georgetown Hospital in St. Vincent and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Pogson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Healthcare facility in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St.Kitts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800" dirty="0" smtClean="0"/>
          </a:p>
        </p:txBody>
      </p:sp>
      <p:pic>
        <p:nvPicPr>
          <p:cNvPr id="9" name="Content Placeholder 8" descr="CIMG1053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139820" y="990600"/>
            <a:ext cx="3165979" cy="2321720"/>
          </a:xfrm>
        </p:spPr>
      </p:pic>
      <p:pic>
        <p:nvPicPr>
          <p:cNvPr id="10" name="Picture 9" descr="CIMG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9819" y="3312320"/>
            <a:ext cx="3165979" cy="2343150"/>
          </a:xfrm>
          <a:prstGeom prst="rect">
            <a:avLst/>
          </a:prstGeom>
        </p:spPr>
      </p:pic>
      <p:pic>
        <p:nvPicPr>
          <p:cNvPr id="7" name="Picture 6" descr="Safe Hospital 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2859" y="211088"/>
            <a:ext cx="1161257" cy="1008111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/>
        </p:nvSpPr>
        <p:spPr>
          <a:xfrm>
            <a:off x="457200" y="6155388"/>
            <a:ext cx="410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7698B45C-09C7-497B-9261-07F290CB2D4C}" type="slidenum">
              <a:rPr lang="en-US" sz="160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  <a:cs typeface="ＭＳ Ｐゴシック" charset="0"/>
              </a:rPr>
              <a:pPr algn="r">
                <a:defRPr/>
              </a:pPr>
              <a:t>25</a:t>
            </a:fld>
            <a:endParaRPr lang="en-US" sz="16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157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7543800" cy="761999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en-GB" sz="2600" b="1" dirty="0" smtClean="0">
                <a:solidFill>
                  <a:schemeClr val="tx2">
                    <a:lumMod val="75000"/>
                  </a:schemeClr>
                </a:solidFill>
              </a:rPr>
              <a:t>Georgetown Hospital (SVG) Retrofitting works completed:</a:t>
            </a:r>
            <a:endParaRPr lang="en-GB" sz="26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</a:rPr>
              <a:t>Roof Works</a:t>
            </a:r>
            <a:endParaRPr lang="en-US" sz="26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strike="sngStrike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381000"/>
            <a:ext cx="769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Demonstration Component</a:t>
            </a:r>
            <a:endParaRPr lang="en-US" sz="28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72390" y="2814475"/>
            <a:ext cx="3494809" cy="2732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00600" y="2839814"/>
            <a:ext cx="3505200" cy="270754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1790700" y="2285816"/>
            <a:ext cx="83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Before</a:t>
            </a:r>
            <a:endParaRPr lang="en-US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27847" y="2285816"/>
            <a:ext cx="718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After</a:t>
            </a:r>
            <a:endParaRPr lang="en-US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</p:spPr>
        <p:txBody>
          <a:bodyPr/>
          <a:lstStyle/>
          <a:p>
            <a:fld id="{7698B45C-09C7-497B-9261-07F290CB2D4C}" type="slidenum">
              <a:rPr lang="en-US" sz="1600" smtClean="0">
                <a:solidFill>
                  <a:srgbClr val="2F5897">
                    <a:lumMod val="75000"/>
                  </a:srgbClr>
                </a:solidFill>
              </a:rPr>
              <a:pPr/>
              <a:t>26</a:t>
            </a:fld>
            <a:endParaRPr lang="en-US" sz="1600" dirty="0">
              <a:solidFill>
                <a:srgbClr val="2F589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391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95401"/>
            <a:ext cx="8086299" cy="761999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sz="2200" b="1" dirty="0" smtClean="0">
                <a:solidFill>
                  <a:schemeClr val="tx2">
                    <a:lumMod val="75000"/>
                  </a:schemeClr>
                </a:solidFill>
              </a:rPr>
              <a:t>Georgetown Hospital (SVG) Retrofitting works completed:</a:t>
            </a:r>
            <a:endParaRPr lang="en-GB" sz="2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Windows</a:t>
            </a: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9800" y="3810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Demonstration Component</a:t>
            </a:r>
            <a:endParaRPr lang="en-US" sz="28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0700" y="2260477"/>
            <a:ext cx="83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Before</a:t>
            </a:r>
            <a:endParaRPr lang="en-US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20920" y="2260477"/>
            <a:ext cx="718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After</a:t>
            </a:r>
            <a:endParaRPr lang="en-US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62000" y="2850108"/>
            <a:ext cx="34290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00600" y="2849987"/>
            <a:ext cx="3235348" cy="289572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</p:spPr>
        <p:txBody>
          <a:bodyPr/>
          <a:lstStyle/>
          <a:p>
            <a:fld id="{7698B45C-09C7-497B-9261-07F290CB2D4C}" type="slidenum">
              <a:rPr lang="en-US" sz="1600" smtClean="0">
                <a:solidFill>
                  <a:srgbClr val="2F5897">
                    <a:lumMod val="75000"/>
                  </a:srgbClr>
                </a:solidFill>
              </a:rPr>
              <a:pPr/>
              <a:t>27</a:t>
            </a:fld>
            <a:endParaRPr lang="en-US" sz="1600" dirty="0">
              <a:solidFill>
                <a:srgbClr val="2F589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420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761999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sz="2200" b="1" dirty="0" smtClean="0">
                <a:solidFill>
                  <a:schemeClr val="tx2">
                    <a:lumMod val="75000"/>
                  </a:schemeClr>
                </a:solidFill>
              </a:rPr>
              <a:t>Georgetown Hospital (SVG) Retrofitting works completed:</a:t>
            </a:r>
          </a:p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Plumbing &amp; Sanitary Fixtures</a:t>
            </a: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77C1B-7DFE-4A37-A451-E9C7F1231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9800" y="11939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Demonstration Component</a:t>
            </a:r>
            <a:endParaRPr lang="en-US" sz="28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0700" y="1916484"/>
            <a:ext cx="83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Before</a:t>
            </a:r>
            <a:endParaRPr lang="en-US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20920" y="1916483"/>
            <a:ext cx="718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After</a:t>
            </a:r>
            <a:endParaRPr lang="en-US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878910" y="2285816"/>
            <a:ext cx="2000534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87857" y="2285816"/>
            <a:ext cx="2438645" cy="182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99876" y="4318773"/>
            <a:ext cx="1993700" cy="228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45206" y="4671627"/>
            <a:ext cx="3541594" cy="193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</p:spPr>
        <p:txBody>
          <a:bodyPr/>
          <a:lstStyle/>
          <a:p>
            <a:fld id="{7698B45C-09C7-497B-9261-07F290CB2D4C}" type="slidenum">
              <a:rPr lang="en-US" sz="1600" smtClean="0">
                <a:solidFill>
                  <a:srgbClr val="2F5897">
                    <a:lumMod val="75000"/>
                  </a:srgbClr>
                </a:solidFill>
              </a:rPr>
              <a:pPr/>
              <a:t>28</a:t>
            </a:fld>
            <a:endParaRPr lang="en-US" sz="1600" dirty="0">
              <a:solidFill>
                <a:srgbClr val="2F589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818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3485"/>
            <a:ext cx="7847330" cy="761999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</a:rPr>
              <a:t>Georgetown Hospital (SVG) Retrofitting works completed:</a:t>
            </a:r>
            <a:endParaRPr lang="en-GB" sz="2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Mechanica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l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Works (Solar water heater, Exhaust fans, fans, water storage)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77C1B-7DFE-4A37-A451-E9C7F1231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9800" y="11939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Demonstration Component</a:t>
            </a:r>
            <a:endParaRPr lang="en-US" sz="28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74861" y="2438400"/>
            <a:ext cx="2286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56" t="17129" r="10695" b="16757"/>
          <a:stretch/>
        </p:blipFill>
        <p:spPr bwMode="auto">
          <a:xfrm>
            <a:off x="709497" y="4805705"/>
            <a:ext cx="2230582" cy="17913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92" r="34087" b="27473"/>
          <a:stretch/>
        </p:blipFill>
        <p:spPr bwMode="auto">
          <a:xfrm>
            <a:off x="3588327" y="2259702"/>
            <a:ext cx="1974273" cy="17670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9" name="Picture 18" descr="C:\Users\Ronnie Lettsome\Dropbox\Smart Hospital Initiative\St.Vincent\Georgetown hospital pics\Progress pics Aug 7,2013\2013-08-07 17.24.5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17" r="16865" b="32450"/>
          <a:stretch/>
        </p:blipFill>
        <p:spPr bwMode="auto">
          <a:xfrm>
            <a:off x="3393816" y="4812632"/>
            <a:ext cx="2441863" cy="1791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48400" y="2356364"/>
            <a:ext cx="2056130" cy="167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48400" y="4876800"/>
            <a:ext cx="2514600" cy="172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654079" y="1914994"/>
            <a:ext cx="228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3,000 gal water tanks</a:t>
            </a:r>
            <a:endParaRPr lang="en-US" sz="14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49679" y="1914995"/>
            <a:ext cx="228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Commercial Exhaust hood</a:t>
            </a:r>
            <a:endParaRPr lang="en-US" sz="14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48400" y="1914994"/>
            <a:ext cx="228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Exhaust ceiling fan vents</a:t>
            </a:r>
            <a:endParaRPr lang="en-US" sz="14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4079" y="4419600"/>
            <a:ext cx="228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80 gal solar water heater</a:t>
            </a:r>
            <a:endParaRPr lang="en-US" sz="14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69467" y="4399425"/>
            <a:ext cx="228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18,000 </a:t>
            </a:r>
            <a:r>
              <a:rPr lang="en-US" sz="1400" dirty="0" err="1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btu</a:t>
            </a:r>
            <a:r>
              <a:rPr lang="en-US" sz="1400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 a/c unit </a:t>
            </a:r>
            <a:endParaRPr lang="en-US" sz="14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77000" y="4434546"/>
            <a:ext cx="228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Hand blowers</a:t>
            </a:r>
            <a:endParaRPr lang="en-US" sz="14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2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99189" y="6155388"/>
            <a:ext cx="410308" cy="365125"/>
          </a:xfrm>
        </p:spPr>
        <p:txBody>
          <a:bodyPr/>
          <a:lstStyle/>
          <a:p>
            <a:fld id="{7698B45C-09C7-497B-9261-07F290CB2D4C}" type="slidenum">
              <a:rPr lang="en-US" sz="1600" smtClean="0">
                <a:solidFill>
                  <a:srgbClr val="2F5897">
                    <a:lumMod val="75000"/>
                  </a:srgbClr>
                </a:solidFill>
              </a:rPr>
              <a:pPr/>
              <a:t>29</a:t>
            </a:fld>
            <a:endParaRPr lang="en-US" sz="1600" dirty="0">
              <a:solidFill>
                <a:srgbClr val="2F589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539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"/>
          <p:cNvSpPr>
            <a:spLocks noGrp="1"/>
          </p:cNvSpPr>
          <p:nvPr>
            <p:ph idx="1"/>
          </p:nvPr>
        </p:nvSpPr>
        <p:spPr>
          <a:xfrm>
            <a:off x="205740" y="1379220"/>
            <a:ext cx="4332514" cy="510159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dirty="0" smtClean="0"/>
              <a:t>The </a:t>
            </a:r>
            <a:r>
              <a:rPr lang="en-US" sz="2800" dirty="0" smtClean="0">
                <a:solidFill>
                  <a:srgbClr val="FFFF00"/>
                </a:solidFill>
              </a:rPr>
              <a:t>1985</a:t>
            </a:r>
            <a:r>
              <a:rPr lang="en-US" sz="2800" dirty="0" smtClean="0"/>
              <a:t> Mexico earthquake showed that having well prepared hospitals was not enough to cope with disasters. </a:t>
            </a:r>
          </a:p>
          <a:p>
            <a:pPr marL="0" indent="0" eaLnBrk="1" hangingPunct="1">
              <a:buNone/>
            </a:pPr>
            <a:endParaRPr lang="en-US" sz="1200" dirty="0" smtClean="0"/>
          </a:p>
          <a:p>
            <a:pPr marL="0" indent="0" eaLnBrk="1" hangingPunct="1">
              <a:buNone/>
            </a:pPr>
            <a:r>
              <a:rPr lang="en-US" sz="2800" dirty="0" smtClean="0"/>
              <a:t>The ministers of health decided to implement </a:t>
            </a:r>
            <a:r>
              <a:rPr lang="en-US" sz="2800" dirty="0" smtClean="0">
                <a:solidFill>
                  <a:srgbClr val="FFFF00"/>
                </a:solidFill>
              </a:rPr>
              <a:t>hospital mitigation </a:t>
            </a:r>
            <a:r>
              <a:rPr lang="en-US" sz="2800" dirty="0" smtClean="0"/>
              <a:t>measures to prevent infrastructure collapse.</a:t>
            </a:r>
          </a:p>
        </p:txBody>
      </p:sp>
      <p:sp>
        <p:nvSpPr>
          <p:cNvPr id="16387" name="Title 3"/>
          <p:cNvSpPr>
            <a:spLocks noGrp="1"/>
          </p:cNvSpPr>
          <p:nvPr>
            <p:ph type="title"/>
          </p:nvPr>
        </p:nvSpPr>
        <p:spPr>
          <a:xfrm>
            <a:off x="150767" y="200297"/>
            <a:ext cx="4572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The trigger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 cstate="print">
            <a:lum bright="24000" contrast="20000"/>
          </a:blip>
          <a:srcRect/>
          <a:stretch>
            <a:fillRect/>
          </a:stretch>
        </p:blipFill>
        <p:spPr bwMode="auto">
          <a:xfrm>
            <a:off x="4618038" y="0"/>
            <a:ext cx="45259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603" y="642610"/>
            <a:ext cx="8598090" cy="761999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sz="2200" b="1" dirty="0" smtClean="0">
                <a:solidFill>
                  <a:schemeClr val="tx2">
                    <a:lumMod val="75000"/>
                  </a:schemeClr>
                </a:solidFill>
              </a:rPr>
              <a:t>Georgetown Hospital (SVG) Retrofitting works completed:</a:t>
            </a:r>
            <a:endParaRPr lang="en-GB" sz="2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Interior Furnishings (Countertop surfaces, wall headboards, cabinets, etc.)</a:t>
            </a: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77C1B-7DFE-4A37-A451-E9C7F1231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9800" y="11939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Demonstration Component</a:t>
            </a:r>
            <a:endParaRPr lang="en-US" sz="28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0700" y="1916484"/>
            <a:ext cx="83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Before</a:t>
            </a:r>
            <a:endParaRPr lang="en-US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20920" y="1916483"/>
            <a:ext cx="718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After</a:t>
            </a:r>
            <a:endParaRPr lang="en-US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81600" y="2285817"/>
            <a:ext cx="3505200" cy="1884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06440" y="4419600"/>
            <a:ext cx="3006002" cy="230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81600" y="4536267"/>
            <a:ext cx="3505200" cy="2185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06439" y="2285817"/>
            <a:ext cx="3006003" cy="188454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</p:spPr>
        <p:txBody>
          <a:bodyPr/>
          <a:lstStyle/>
          <a:p>
            <a:fld id="{7698B45C-09C7-497B-9261-07F290CB2D4C}" type="slidenum">
              <a:rPr lang="en-US" sz="1600" smtClean="0">
                <a:solidFill>
                  <a:srgbClr val="2F5897">
                    <a:lumMod val="75000"/>
                  </a:srgbClr>
                </a:solidFill>
              </a:rPr>
              <a:pPr/>
              <a:t>30</a:t>
            </a:fld>
            <a:endParaRPr lang="en-US" sz="1600" dirty="0">
              <a:solidFill>
                <a:srgbClr val="2F589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512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4220"/>
            <a:ext cx="8229600" cy="761999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sz="2200" b="1" dirty="0" smtClean="0">
                <a:solidFill>
                  <a:schemeClr val="tx2">
                    <a:lumMod val="75000"/>
                  </a:schemeClr>
                </a:solidFill>
              </a:rPr>
              <a:t>Georgetown Hospital (SVG) Retrofitting works completed:</a:t>
            </a:r>
            <a:endParaRPr lang="en-GB" sz="2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Floor Finishes</a:t>
            </a: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77C1B-7DFE-4A37-A451-E9C7F1231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9800" y="11939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Demonstration Component</a:t>
            </a:r>
            <a:endParaRPr lang="en-US" sz="28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0700" y="1916484"/>
            <a:ext cx="83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Before</a:t>
            </a:r>
            <a:endParaRPr lang="en-US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20920" y="1916483"/>
            <a:ext cx="718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After</a:t>
            </a:r>
            <a:endParaRPr lang="en-US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77157" y="2332810"/>
            <a:ext cx="2741216" cy="2086790"/>
          </a:xfrm>
          <a:prstGeom prst="rect">
            <a:avLst/>
          </a:prstGeom>
          <a:noFill/>
        </p:spPr>
      </p:pic>
      <p:pic>
        <p:nvPicPr>
          <p:cNvPr id="18" name="Picture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46182" y="2285814"/>
            <a:ext cx="3540618" cy="2133785"/>
          </a:xfrm>
          <a:prstGeom prst="rect">
            <a:avLst/>
          </a:prstGeom>
          <a:noFill/>
        </p:spPr>
      </p:pic>
      <p:pic>
        <p:nvPicPr>
          <p:cNvPr id="19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77157" y="4724400"/>
            <a:ext cx="2741215" cy="1916430"/>
          </a:xfrm>
          <a:prstGeom prst="rect">
            <a:avLst/>
          </a:prstGeom>
          <a:noFill/>
        </p:spPr>
      </p:pic>
      <p:pic>
        <p:nvPicPr>
          <p:cNvPr id="20" name="Picture 1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20260" y="4724400"/>
            <a:ext cx="2465880" cy="1916430"/>
          </a:xfrm>
          <a:prstGeom prst="rect">
            <a:avLst/>
          </a:prstGeom>
          <a:noFill/>
        </p:spPr>
      </p:pic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</p:spPr>
        <p:txBody>
          <a:bodyPr/>
          <a:lstStyle/>
          <a:p>
            <a:fld id="{7698B45C-09C7-497B-9261-07F290CB2D4C}" type="slidenum">
              <a:rPr lang="en-US" sz="1600" smtClean="0">
                <a:solidFill>
                  <a:srgbClr val="2F5897">
                    <a:lumMod val="75000"/>
                  </a:srgbClr>
                </a:solidFill>
              </a:rPr>
              <a:pPr/>
              <a:t>31</a:t>
            </a:fld>
            <a:endParaRPr lang="en-US" sz="1600" dirty="0">
              <a:solidFill>
                <a:srgbClr val="2F589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30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4220"/>
            <a:ext cx="8229600" cy="761999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sz="2200" b="1" dirty="0" smtClean="0">
                <a:solidFill>
                  <a:schemeClr val="tx2">
                    <a:lumMod val="75000"/>
                  </a:schemeClr>
                </a:solidFill>
              </a:rPr>
              <a:t>Georgetown Hospital (SVG) Retrofitting works completed:</a:t>
            </a:r>
            <a:endParaRPr lang="en-GB" sz="2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Ceiling Finishes</a:t>
            </a: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77C1B-7DFE-4A37-A451-E9C7F1231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0701" y="11939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Demonstration Component</a:t>
            </a:r>
            <a:endParaRPr lang="en-US" sz="28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0700" y="1916484"/>
            <a:ext cx="83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Before</a:t>
            </a:r>
            <a:endParaRPr lang="en-US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20920" y="1916483"/>
            <a:ext cx="718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After</a:t>
            </a:r>
            <a:endParaRPr lang="en-US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pic>
        <p:nvPicPr>
          <p:cNvPr id="13" name="Picture 12" descr="D:\Trojan Design &amp; Development Ltd\Projects\PAHO\Project St.Vincent\Georgetown hospital pics\Pics 2\CIMG103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5816"/>
            <a:ext cx="2667000" cy="2052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72501" y="2285817"/>
            <a:ext cx="3514299" cy="207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14400" y="4648200"/>
            <a:ext cx="2667000" cy="1975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72501" y="4648200"/>
            <a:ext cx="3514299" cy="19754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</p:spPr>
        <p:txBody>
          <a:bodyPr/>
          <a:lstStyle/>
          <a:p>
            <a:fld id="{7698B45C-09C7-497B-9261-07F290CB2D4C}" type="slidenum">
              <a:rPr lang="en-US" sz="1600" smtClean="0">
                <a:solidFill>
                  <a:srgbClr val="2F5897">
                    <a:lumMod val="75000"/>
                  </a:srgbClr>
                </a:solidFill>
              </a:rPr>
              <a:pPr/>
              <a:t>32</a:t>
            </a:fld>
            <a:endParaRPr lang="en-US" sz="1600" dirty="0">
              <a:solidFill>
                <a:srgbClr val="2F589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262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4485"/>
            <a:ext cx="8077200" cy="761999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sz="1800" b="1" dirty="0" smtClean="0">
                <a:solidFill>
                  <a:schemeClr val="tx2">
                    <a:lumMod val="75000"/>
                  </a:schemeClr>
                </a:solidFill>
              </a:rPr>
              <a:t>Georgetown Hospital (SVG) Retrofitting works completed:</a:t>
            </a:r>
            <a:endParaRPr lang="en-GB" sz="18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Code Compliance (fire safety devices, grab bars, emergency lights)</a:t>
            </a:r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9800" y="3810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Demonstration Component</a:t>
            </a:r>
            <a:endParaRPr lang="en-US" sz="28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74861" y="2290309"/>
            <a:ext cx="2449339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674861" y="1968402"/>
            <a:ext cx="228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Grab bars in restroom</a:t>
            </a:r>
            <a:endParaRPr lang="en-US" sz="14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pic>
        <p:nvPicPr>
          <p:cNvPr id="19" name="Picture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74861" y="4845866"/>
            <a:ext cx="2449339" cy="1787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402474" y="2304770"/>
            <a:ext cx="2409507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402475" y="4845866"/>
            <a:ext cx="2409506" cy="174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629400" y="3238500"/>
            <a:ext cx="1905000" cy="251174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/>
          <p:cNvSpPr/>
          <p:nvPr/>
        </p:nvSpPr>
        <p:spPr>
          <a:xfrm>
            <a:off x="3631075" y="1996993"/>
            <a:ext cx="228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Fire alarm bell</a:t>
            </a:r>
            <a:endParaRPr lang="en-US" sz="14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38900" y="2590800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Folding shower seat and grab bars in shower stall</a:t>
            </a:r>
            <a:endParaRPr lang="en-US" sz="14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5745" y="4538089"/>
            <a:ext cx="28537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Fire extinguisher and  pull station</a:t>
            </a:r>
            <a:endParaRPr lang="en-US" sz="14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402474" y="4466198"/>
            <a:ext cx="32269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Smoke detector and Emergency lights</a:t>
            </a:r>
            <a:endParaRPr lang="en-US" sz="14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52046" y="6155388"/>
            <a:ext cx="410308" cy="365125"/>
          </a:xfrm>
        </p:spPr>
        <p:txBody>
          <a:bodyPr/>
          <a:lstStyle/>
          <a:p>
            <a:fld id="{7698B45C-09C7-497B-9261-07F290CB2D4C}" type="slidenum">
              <a:rPr lang="en-US" sz="1600" smtClean="0">
                <a:solidFill>
                  <a:srgbClr val="2F5897">
                    <a:lumMod val="75000"/>
                  </a:srgbClr>
                </a:solidFill>
              </a:rPr>
              <a:pPr/>
              <a:t>33</a:t>
            </a:fld>
            <a:endParaRPr lang="en-US" sz="1600" dirty="0">
              <a:solidFill>
                <a:srgbClr val="2F589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309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4485"/>
            <a:ext cx="7543800" cy="761999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en-GB" sz="2600" b="1" dirty="0" smtClean="0">
                <a:solidFill>
                  <a:schemeClr val="tx2">
                    <a:lumMod val="75000"/>
                  </a:schemeClr>
                </a:solidFill>
              </a:rPr>
              <a:t>Georgetown Hospital (SVG) Retrofitting works completed:</a:t>
            </a:r>
            <a:endParaRPr lang="en-GB" sz="26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</a:rPr>
              <a:t>External Works </a:t>
            </a:r>
            <a:endParaRPr lang="en-US" sz="2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9800" y="3810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Demonstration Component</a:t>
            </a:r>
            <a:endParaRPr lang="en-US" sz="28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0700" y="1916484"/>
            <a:ext cx="83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Before</a:t>
            </a:r>
            <a:endParaRPr lang="en-US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20920" y="1916483"/>
            <a:ext cx="718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After</a:t>
            </a:r>
            <a:endParaRPr lang="en-US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14400" y="2299671"/>
            <a:ext cx="2667000" cy="2043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05" t="17109"/>
          <a:stretch/>
        </p:blipFill>
        <p:spPr bwMode="auto">
          <a:xfrm>
            <a:off x="5186149" y="2285816"/>
            <a:ext cx="3500651" cy="2073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14400" y="4648200"/>
            <a:ext cx="2667000" cy="1975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60" t="17006"/>
          <a:stretch/>
        </p:blipFill>
        <p:spPr bwMode="auto">
          <a:xfrm>
            <a:off x="5186149" y="4648200"/>
            <a:ext cx="3500651" cy="19754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</p:spPr>
        <p:txBody>
          <a:bodyPr/>
          <a:lstStyle/>
          <a:p>
            <a:fld id="{7698B45C-09C7-497B-9261-07F290CB2D4C}" type="slidenum">
              <a:rPr lang="en-US" sz="1600" smtClean="0">
                <a:solidFill>
                  <a:srgbClr val="2F5897">
                    <a:lumMod val="75000"/>
                  </a:srgbClr>
                </a:solidFill>
              </a:rPr>
              <a:pPr/>
              <a:t>34</a:t>
            </a:fld>
            <a:endParaRPr lang="en-US" sz="1600" dirty="0">
              <a:solidFill>
                <a:srgbClr val="2F589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343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4220"/>
            <a:ext cx="8229600" cy="761999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sz="2200" b="1" dirty="0" smtClean="0">
                <a:solidFill>
                  <a:schemeClr val="tx2">
                    <a:lumMod val="75000"/>
                  </a:schemeClr>
                </a:solidFill>
              </a:rPr>
              <a:t>Georgetown Hospital (SVG) Retrofitting works completed:</a:t>
            </a:r>
            <a:endParaRPr lang="en-GB" sz="2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Main Entrance Works </a:t>
            </a: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77C1B-7DFE-4A37-A451-E9C7F1231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89018" y="11939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Demonstration Component</a:t>
            </a:r>
            <a:endParaRPr lang="en-US" sz="28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0700" y="1916484"/>
            <a:ext cx="83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Before</a:t>
            </a:r>
            <a:endParaRPr lang="en-US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20920" y="1916483"/>
            <a:ext cx="718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After</a:t>
            </a:r>
            <a:endParaRPr lang="en-US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09600" y="2285816"/>
            <a:ext cx="2743200" cy="205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81600" y="2358573"/>
            <a:ext cx="3505200" cy="198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09600" y="4576761"/>
            <a:ext cx="2743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60818" y="4624053"/>
            <a:ext cx="3525982" cy="201010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52046" y="6155388"/>
            <a:ext cx="410308" cy="365125"/>
          </a:xfrm>
        </p:spPr>
        <p:txBody>
          <a:bodyPr/>
          <a:lstStyle/>
          <a:p>
            <a:fld id="{7698B45C-09C7-497B-9261-07F290CB2D4C}" type="slidenum">
              <a:rPr lang="en-US" sz="1600" smtClean="0">
                <a:solidFill>
                  <a:srgbClr val="2F5897">
                    <a:lumMod val="75000"/>
                  </a:srgbClr>
                </a:solidFill>
              </a:rPr>
              <a:pPr/>
              <a:t>35</a:t>
            </a:fld>
            <a:endParaRPr lang="en-US" sz="1600" dirty="0">
              <a:solidFill>
                <a:srgbClr val="2F589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215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4485"/>
            <a:ext cx="8153400" cy="273171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  <a:t>Progress of Georgetown Hospital (SVG) </a:t>
            </a:r>
            <a: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  <a:t>Retrofitting:</a:t>
            </a:r>
          </a:p>
          <a:p>
            <a:pPr marL="0" lvl="0" indent="0">
              <a:buNone/>
            </a:pPr>
            <a:endParaRPr lang="en-GB" sz="1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Project was officially completed 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on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July 31, 2013</a:t>
            </a:r>
          </a:p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Final project cost was 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US$345,926.35 in 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18 weeks.</a:t>
            </a:r>
          </a:p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Official handover of the facility to the Government of St. Vincent on September 07</a:t>
            </a:r>
            <a:r>
              <a:rPr lang="en-GB" baseline="30000" dirty="0" smtClean="0">
                <a:solidFill>
                  <a:schemeClr val="tx2">
                    <a:lumMod val="75000"/>
                  </a:schemeClr>
                </a:solidFill>
              </a:rPr>
              <a:t>th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, 2013.</a:t>
            </a:r>
          </a:p>
          <a:p>
            <a:endParaRPr lang="en-GB" sz="2000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b="1" dirty="0"/>
          </a:p>
        </p:txBody>
      </p:sp>
      <p:sp>
        <p:nvSpPr>
          <p:cNvPr id="7" name="Rectangle 6"/>
          <p:cNvSpPr/>
          <p:nvPr/>
        </p:nvSpPr>
        <p:spPr>
          <a:xfrm>
            <a:off x="2209800" y="3810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ＭＳ Ｐゴシック" charset="0"/>
              </a:rPr>
              <a:t>Demonstration Component</a:t>
            </a:r>
            <a:endParaRPr lang="en-US" sz="28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ＭＳ Ｐゴシック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7200" y="3969328"/>
            <a:ext cx="2514600" cy="2019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65227" y="3983183"/>
            <a:ext cx="2514600" cy="2019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172200" y="3983183"/>
            <a:ext cx="2438400" cy="20193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57200" y="6155388"/>
            <a:ext cx="410308" cy="365125"/>
          </a:xfrm>
        </p:spPr>
        <p:txBody>
          <a:bodyPr/>
          <a:lstStyle/>
          <a:p>
            <a:fld id="{7698B45C-09C7-497B-9261-07F290CB2D4C}" type="slidenum">
              <a:rPr lang="en-US" sz="1600" smtClean="0">
                <a:solidFill>
                  <a:srgbClr val="2F5897">
                    <a:lumMod val="75000"/>
                  </a:srgbClr>
                </a:solidFill>
              </a:rPr>
              <a:pPr/>
              <a:t>36</a:t>
            </a:fld>
            <a:endParaRPr lang="en-US" sz="1600" dirty="0">
              <a:solidFill>
                <a:srgbClr val="2F589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280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5343"/>
          </a:xfrm>
        </p:spPr>
        <p:txBody>
          <a:bodyPr/>
          <a:lstStyle/>
          <a:p>
            <a:r>
              <a:rPr lang="en-US" sz="4800" dirty="0" smtClean="0"/>
              <a:t>Outcomes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004"/>
            <a:ext cx="8229600" cy="4925160"/>
          </a:xfrm>
        </p:spPr>
        <p:txBody>
          <a:bodyPr>
            <a:noAutofit/>
          </a:bodyPr>
          <a:lstStyle/>
          <a:p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Project </a:t>
            </a:r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well </a:t>
            </a:r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received and supported by the community and </a:t>
            </a:r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Friends </a:t>
            </a:r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of the Georgetown </a:t>
            </a:r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Hospital.</a:t>
            </a:r>
            <a:endParaRPr lang="en-GB" sz="23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All aspects of the retrofitting works were completed within specifications and by local &amp; international </a:t>
            </a:r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Safe Hospitals standards</a:t>
            </a:r>
            <a:endParaRPr lang="en-GB" sz="23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Average energy </a:t>
            </a:r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consumption/month </a:t>
            </a:r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is </a:t>
            </a:r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3,570 </a:t>
            </a:r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kw/hr. </a:t>
            </a:r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Later official </a:t>
            </a:r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meter </a:t>
            </a:r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reading was </a:t>
            </a:r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1,166 </a:t>
            </a:r>
            <a:r>
              <a:rPr lang="en-GB" sz="2300" dirty="0" err="1" smtClean="0">
                <a:solidFill>
                  <a:schemeClr val="tx2">
                    <a:lumMod val="75000"/>
                  </a:schemeClr>
                </a:solidFill>
              </a:rPr>
              <a:t>kw</a:t>
            </a:r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/hr</a:t>
            </a:r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n-GB" sz="23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Facility has shown a confirmed energy reduction by as much as 64% </a:t>
            </a:r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and </a:t>
            </a:r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an average of EC$1,849.00 in cost savings</a:t>
            </a:r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n-GB" sz="23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Patient increase by 34</a:t>
            </a:r>
            <a:r>
              <a:rPr lang="en-GB" sz="2300" dirty="0" smtClean="0">
                <a:solidFill>
                  <a:schemeClr val="tx2">
                    <a:lumMod val="75000"/>
                  </a:schemeClr>
                </a:solidFill>
              </a:rPr>
              <a:t>%</a:t>
            </a:r>
            <a:endParaRPr lang="en-GB" sz="2300" dirty="0" smtClean="0"/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xmlns="" val="173667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4842"/>
            <a:ext cx="8229600" cy="982639"/>
          </a:xfrm>
        </p:spPr>
        <p:txBody>
          <a:bodyPr>
            <a:normAutofit/>
          </a:bodyPr>
          <a:lstStyle/>
          <a:p>
            <a:r>
              <a:rPr lang="en-US" sz="4800" dirty="0" smtClean="0"/>
              <a:t>The Testing Phase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Heavy Rains impacted SVG on 24</a:t>
            </a:r>
            <a:r>
              <a:rPr lang="en-US" baseline="30000" dirty="0" smtClean="0">
                <a:solidFill>
                  <a:schemeClr val="tx2">
                    <a:lumMod val="75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December 2013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No impact to Georgetown Hospital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Hospital beds were full and facility was able to provide continuous health services for the community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Water storage systems were connected and served a large portion of the population who had no water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Back up power supply functioned well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All systems were fully tested and worked well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E651F4-F8AA-42A3-9807-E2A8120C6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PA" dirty="0"/>
              <a:t>Smart Hospitals are green and safe</a:t>
            </a:r>
            <a:endParaRPr lang="es-ES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FF"/>
                </a:solidFill>
              </a:rPr>
              <a:t>Improving the structural safety of health care facilities;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FFFFFF"/>
                </a:solidFill>
              </a:rPr>
              <a:t>Reducing energy and water use;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FFFFFF"/>
                </a:solidFill>
              </a:rPr>
              <a:t>Boosting energy security with low carbon, renewable sources;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FFFFFF"/>
                </a:solidFill>
              </a:rPr>
              <a:t>Improving air quality and reducing harmful emissions;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FFFFFF"/>
                </a:solidFill>
              </a:rPr>
              <a:t>Strengthening disease surveillance and control;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FFFFFF"/>
                </a:solidFill>
              </a:rPr>
              <a:t>Equipping structures with efficient and environmentally friendly appliances and fixtures.</a:t>
            </a:r>
            <a:endParaRPr lang="en-US" dirty="0" smtClean="0">
              <a:solidFill>
                <a:srgbClr val="FFFFFF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547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4300" y="1593850"/>
            <a:ext cx="1665288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450" y="703263"/>
            <a:ext cx="210820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0500" y="1644650"/>
            <a:ext cx="177641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36938" y="1403350"/>
            <a:ext cx="2033587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36788" y="2184400"/>
            <a:ext cx="2028825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38850" y="2252663"/>
            <a:ext cx="19573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7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4200" y="2940050"/>
            <a:ext cx="1957388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8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57040" y="3049905"/>
            <a:ext cx="1957388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9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6163" y="3605213"/>
            <a:ext cx="1957387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60" name="Picture 1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2920" y="4251961"/>
            <a:ext cx="1951990" cy="195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61" name="Picture 1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00650" y="4154805"/>
            <a:ext cx="2063433" cy="206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62" name="Picture 1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0663" y="2722563"/>
            <a:ext cx="1919287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63" name="Picture 1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43275" y="4640263"/>
            <a:ext cx="1635125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64" name="Picture 2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460625" y="4659313"/>
            <a:ext cx="1635125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676275" y="263525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Scientific Publications</a:t>
            </a:r>
            <a:br>
              <a:rPr lang="en-US" sz="2800" dirty="0" smtClean="0"/>
            </a:br>
            <a:endParaRPr lang="en-US" sz="2800" dirty="0" smtClean="0"/>
          </a:p>
        </p:txBody>
      </p:sp>
      <p:pic>
        <p:nvPicPr>
          <p:cNvPr id="108555" name="Picture 1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307908" y="2880617"/>
            <a:ext cx="2778442" cy="322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1" name="Picture 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9000714">
            <a:off x="4673329" y="955457"/>
            <a:ext cx="2975332" cy="3193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8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8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8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8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8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8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08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08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08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8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8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599"/>
            <a:ext cx="7772400" cy="1178859"/>
          </a:xfrm>
        </p:spPr>
        <p:txBody>
          <a:bodyPr/>
          <a:lstStyle/>
          <a:p>
            <a:r>
              <a:rPr lang="en-US" dirty="0" smtClean="0"/>
              <a:t>A Model Policy for </a:t>
            </a:r>
            <a:br>
              <a:rPr lang="en-US" dirty="0" smtClean="0"/>
            </a:br>
            <a:r>
              <a:rPr lang="en-US" dirty="0" smtClean="0"/>
              <a:t>SMART Health Facilities</a:t>
            </a:r>
            <a:endParaRPr lang="en-US" dirty="0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3315" y="1981200"/>
            <a:ext cx="3097369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Hospitals Toolkit</a:t>
            </a:r>
            <a:endParaRPr lang="en-US" dirty="0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0874" y="1981200"/>
            <a:ext cx="312225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6158" y="1573306"/>
            <a:ext cx="6651577" cy="452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" smtClean="0">
                <a:solidFill>
                  <a:schemeClr val="accent2"/>
                </a:solidFill>
              </a:rPr>
              <a:t>.</a:t>
            </a:r>
            <a:endParaRPr lang="en-US" smtClean="0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400" smtClean="0">
                <a:solidFill>
                  <a:srgbClr val="006699"/>
                </a:solidFill>
                <a:latin typeface="Arial" charset="0"/>
              </a:rPr>
              <a:t>.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3200400" y="3361765"/>
            <a:ext cx="5594350" cy="349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Ensuring health services function in emergencies</a:t>
            </a:r>
            <a:endParaRPr lang="en-US" b="1" dirty="0" smtClean="0">
              <a:solidFill>
                <a:srgbClr val="FFFF00"/>
              </a:solidFill>
            </a:endParaRPr>
          </a:p>
          <a:p>
            <a:endParaRPr lang="en-US" b="1" dirty="0" smtClean="0">
              <a:solidFill>
                <a:srgbClr val="FFFF00"/>
              </a:solidFill>
            </a:endParaRPr>
          </a:p>
          <a:p>
            <a:endParaRPr lang="en-US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200" b="1" dirty="0" smtClean="0">
                <a:solidFill>
                  <a:srgbClr val="00CCFF"/>
                </a:solidFill>
              </a:rPr>
              <a:t>Dr</a:t>
            </a:r>
            <a:r>
              <a:rPr lang="en-US" sz="2200" b="1" dirty="0">
                <a:solidFill>
                  <a:srgbClr val="00CCFF"/>
                </a:solidFill>
              </a:rPr>
              <a:t>. </a:t>
            </a:r>
            <a:r>
              <a:rPr lang="en-US" sz="2200" b="1" dirty="0" err="1">
                <a:solidFill>
                  <a:srgbClr val="00CCFF"/>
                </a:solidFill>
              </a:rPr>
              <a:t>Ciro</a:t>
            </a:r>
            <a:r>
              <a:rPr lang="en-US" sz="2200" b="1" dirty="0">
                <a:solidFill>
                  <a:srgbClr val="00CCFF"/>
                </a:solidFill>
              </a:rPr>
              <a:t> </a:t>
            </a:r>
            <a:r>
              <a:rPr lang="en-US" sz="2200" b="1" dirty="0" err="1" smtClean="0">
                <a:solidFill>
                  <a:srgbClr val="00CCFF"/>
                </a:solidFill>
              </a:rPr>
              <a:t>Ugarte</a:t>
            </a:r>
            <a:endParaRPr lang="en-US" sz="2200" b="1" dirty="0" smtClean="0">
              <a:solidFill>
                <a:srgbClr val="00CCFF"/>
              </a:solidFill>
            </a:endParaRP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Director</a:t>
            </a:r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Emergency </a:t>
            </a:r>
            <a:r>
              <a:rPr lang="en-US" sz="2200" b="1" dirty="0">
                <a:solidFill>
                  <a:schemeClr val="bg1"/>
                </a:solidFill>
              </a:rPr>
              <a:t>Preparedness </a:t>
            </a:r>
            <a:endParaRPr lang="en-US" sz="22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And Disaster Response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2940" y="426720"/>
            <a:ext cx="7772400" cy="914400"/>
          </a:xfrm>
        </p:spPr>
        <p:txBody>
          <a:bodyPr anchor="t"/>
          <a:lstStyle/>
          <a:p>
            <a:pPr>
              <a:defRPr/>
            </a:pPr>
            <a:r>
              <a:rPr lang="en-US"/>
              <a:t>The problem</a:t>
            </a:r>
          </a:p>
        </p:txBody>
      </p:sp>
      <p:sp>
        <p:nvSpPr>
          <p:cNvPr id="519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4200" y="1320800"/>
            <a:ext cx="7772400" cy="4818063"/>
          </a:xfrm>
        </p:spPr>
        <p:txBody>
          <a:bodyPr/>
          <a:lstStyle/>
          <a:p>
            <a:pPr marL="36576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dirty="0"/>
              <a:t>More than 67% of the </a:t>
            </a:r>
            <a:r>
              <a:rPr lang="en-US" sz="2800" dirty="0" smtClean="0"/>
              <a:t>hospitals are </a:t>
            </a:r>
            <a:r>
              <a:rPr lang="en-US" sz="2800" dirty="0"/>
              <a:t>located in </a:t>
            </a:r>
            <a:r>
              <a:rPr lang="en-US" sz="2800" dirty="0" smtClean="0"/>
              <a:t>high </a:t>
            </a:r>
            <a:r>
              <a:rPr lang="en-US" sz="2800" dirty="0"/>
              <a:t>risk </a:t>
            </a:r>
            <a:r>
              <a:rPr lang="en-US" sz="2800" dirty="0" smtClean="0"/>
              <a:t>areas.</a:t>
            </a:r>
            <a:endParaRPr lang="en-US" sz="2800" dirty="0"/>
          </a:p>
          <a:p>
            <a:pPr marL="36576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dirty="0"/>
              <a:t>Hospitals are a huge investment and represent </a:t>
            </a:r>
            <a:r>
              <a:rPr lang="en-US" sz="2800" dirty="0" smtClean="0"/>
              <a:t>close to 70% </a:t>
            </a:r>
            <a:r>
              <a:rPr lang="en-US" sz="2800" dirty="0"/>
              <a:t>of </a:t>
            </a:r>
            <a:r>
              <a:rPr lang="en-US" sz="2800" dirty="0" smtClean="0"/>
              <a:t>the </a:t>
            </a:r>
            <a:r>
              <a:rPr lang="en-US" sz="2800" dirty="0"/>
              <a:t>Ministries of Health </a:t>
            </a:r>
            <a:r>
              <a:rPr lang="en-US" sz="2800" dirty="0" smtClean="0"/>
              <a:t>budget.</a:t>
            </a:r>
            <a:endParaRPr lang="en-US" sz="2800" dirty="0"/>
          </a:p>
          <a:p>
            <a:pPr marL="36576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dirty="0" smtClean="0"/>
              <a:t>Consequence: 45 million people without proper health care and more than 9 billion dollars in direct losses.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806824" y="806824"/>
            <a:ext cx="7476564" cy="516367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 Rounded MT Bold" pitchFamily="34" charset="0"/>
            </a:endParaRPr>
          </a:p>
        </p:txBody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894" y="1050647"/>
            <a:ext cx="6624637" cy="4664355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FontTx/>
              <a:buNone/>
              <a:defRPr/>
            </a:pPr>
            <a:r>
              <a:rPr lang="en-US" sz="3200" dirty="0">
                <a:solidFill>
                  <a:srgbClr val="FFFF00"/>
                </a:solidFill>
                <a:cs typeface="Times New Roman" pitchFamily="18" charset="0"/>
              </a:rPr>
              <a:t>From</a:t>
            </a:r>
          </a:p>
          <a:p>
            <a:pPr marL="0" indent="0" algn="ctr">
              <a:lnSpc>
                <a:spcPct val="90000"/>
              </a:lnSpc>
              <a:buFontTx/>
              <a:buNone/>
              <a:defRPr/>
            </a:pPr>
            <a:r>
              <a:rPr lang="en-US" sz="2000" dirty="0">
                <a:cs typeface="Times New Roman" pitchFamily="18" charset="0"/>
              </a:rPr>
              <a:t> </a:t>
            </a:r>
          </a:p>
          <a:p>
            <a:pPr marL="0" indent="0" algn="ctr">
              <a:lnSpc>
                <a:spcPct val="90000"/>
              </a:lnSpc>
              <a:buFontTx/>
              <a:buNone/>
              <a:defRPr/>
            </a:pPr>
            <a:r>
              <a:rPr lang="en-US" sz="3200" dirty="0">
                <a:cs typeface="Times New Roman" pitchFamily="18" charset="0"/>
              </a:rPr>
              <a:t>Vulnerability Reduction in Health </a:t>
            </a:r>
            <a:r>
              <a:rPr lang="en-US" sz="3200" dirty="0" smtClean="0">
                <a:cs typeface="Times New Roman" pitchFamily="18" charset="0"/>
              </a:rPr>
              <a:t>Facilities</a:t>
            </a:r>
          </a:p>
          <a:p>
            <a:pPr marL="0" indent="0" algn="ctr">
              <a:lnSpc>
                <a:spcPct val="90000"/>
              </a:lnSpc>
              <a:buFontTx/>
              <a:buNone/>
              <a:defRPr/>
            </a:pPr>
            <a:r>
              <a:rPr lang="en-US" sz="3200" dirty="0" smtClean="0">
                <a:cs typeface="Times New Roman" pitchFamily="18" charset="0"/>
              </a:rPr>
              <a:t>(1985 – 2004)</a:t>
            </a:r>
            <a:endParaRPr lang="en-US" sz="3200" dirty="0">
              <a:cs typeface="Times New Roman" pitchFamily="18" charset="0"/>
            </a:endParaRPr>
          </a:p>
          <a:p>
            <a:pPr marL="0" indent="0" algn="ctr">
              <a:lnSpc>
                <a:spcPct val="90000"/>
              </a:lnSpc>
              <a:buFontTx/>
              <a:buNone/>
              <a:defRPr/>
            </a:pPr>
            <a:r>
              <a:rPr lang="en-US" sz="2000" dirty="0">
                <a:cs typeface="Times New Roman" pitchFamily="18" charset="0"/>
              </a:rPr>
              <a:t> </a:t>
            </a:r>
          </a:p>
          <a:p>
            <a:pPr marL="0" indent="0" algn="ctr">
              <a:lnSpc>
                <a:spcPct val="90000"/>
              </a:lnSpc>
              <a:buFontTx/>
              <a:buNone/>
              <a:defRPr/>
            </a:pPr>
            <a:r>
              <a:rPr lang="en-US" sz="3200" dirty="0">
                <a:solidFill>
                  <a:srgbClr val="FFFF00"/>
                </a:solidFill>
                <a:cs typeface="Times New Roman" pitchFamily="18" charset="0"/>
              </a:rPr>
              <a:t>to</a:t>
            </a:r>
          </a:p>
          <a:p>
            <a:pPr marL="0" indent="0" algn="ctr">
              <a:lnSpc>
                <a:spcPct val="90000"/>
              </a:lnSpc>
              <a:buFontTx/>
              <a:buNone/>
              <a:defRPr/>
            </a:pPr>
            <a:endParaRPr lang="en-US" sz="2000" dirty="0">
              <a:cs typeface="Times New Roman" pitchFamily="18" charset="0"/>
            </a:endParaRPr>
          </a:p>
          <a:p>
            <a:pPr marL="0" indent="0" algn="ctr">
              <a:lnSpc>
                <a:spcPct val="90000"/>
              </a:lnSpc>
              <a:buFontTx/>
              <a:buNone/>
              <a:defRPr/>
            </a:pPr>
            <a:r>
              <a:rPr lang="en-US" sz="3200" dirty="0">
                <a:cs typeface="Times New Roman" pitchFamily="18" charset="0"/>
              </a:rPr>
              <a:t>Safe </a:t>
            </a:r>
            <a:r>
              <a:rPr lang="en-US" sz="3200" dirty="0" smtClean="0">
                <a:cs typeface="Times New Roman" pitchFamily="18" charset="0"/>
              </a:rPr>
              <a:t>Hospitals</a:t>
            </a:r>
          </a:p>
          <a:p>
            <a:pPr marL="0" indent="0" algn="ctr">
              <a:lnSpc>
                <a:spcPct val="90000"/>
              </a:lnSpc>
              <a:buFontTx/>
              <a:buNone/>
              <a:defRPr/>
            </a:pPr>
            <a:r>
              <a:rPr lang="en-US" sz="3200" dirty="0" smtClean="0">
                <a:cs typeface="Times New Roman" pitchFamily="18" charset="0"/>
              </a:rPr>
              <a:t>(2005 – 2015)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From Theory to Practice</a:t>
            </a:r>
            <a:br>
              <a:rPr lang="en-US" smtClean="0"/>
            </a:br>
            <a:r>
              <a:rPr lang="en-US" smtClean="0"/>
              <a:t> in the Health Sector</a:t>
            </a:r>
          </a:p>
        </p:txBody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95475"/>
            <a:ext cx="7772400" cy="4200525"/>
          </a:xfrm>
        </p:spPr>
        <p:txBody>
          <a:bodyPr/>
          <a:lstStyle/>
          <a:p>
            <a:pPr>
              <a:defRPr/>
            </a:pPr>
            <a:r>
              <a:rPr lang="en-US" sz="2600" dirty="0" smtClean="0">
                <a:solidFill>
                  <a:srgbClr val="66FFFF"/>
                </a:solidFill>
              </a:rPr>
              <a:t>In theory</a:t>
            </a:r>
            <a:r>
              <a:rPr lang="en-US" sz="2600" dirty="0" smtClean="0"/>
              <a:t>, the health sector should be able to </a:t>
            </a:r>
            <a:r>
              <a:rPr lang="en-US" sz="2600" u="sng" dirty="0" smtClean="0"/>
              <a:t>ensure that all health facilities are safe </a:t>
            </a:r>
            <a:r>
              <a:rPr lang="en-US" sz="2600" dirty="0" smtClean="0"/>
              <a:t>from  disasters. </a:t>
            </a:r>
          </a:p>
          <a:p>
            <a:pPr>
              <a:defRPr/>
            </a:pPr>
            <a:endParaRPr lang="en-US" sz="2600" dirty="0" smtClean="0"/>
          </a:p>
          <a:p>
            <a:pPr>
              <a:defRPr/>
            </a:pPr>
            <a:r>
              <a:rPr lang="en-US" sz="2600" dirty="0" smtClean="0">
                <a:solidFill>
                  <a:srgbClr val="66FFFF"/>
                </a:solidFill>
              </a:rPr>
              <a:t>In practice</a:t>
            </a:r>
            <a:r>
              <a:rPr lang="en-US" sz="2600" dirty="0" smtClean="0"/>
              <a:t>, it is necessary to begin increasing the safety of those health services that are located in high risk areas and that provide </a:t>
            </a:r>
            <a:r>
              <a:rPr lang="en-US" sz="2600" u="sng" dirty="0" smtClean="0"/>
              <a:t>essential life-saving health care services</a:t>
            </a:r>
            <a:r>
              <a:rPr lang="en-US" sz="26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Levels of Protection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 rtlCol="0">
            <a:normAutofit/>
          </a:bodyPr>
          <a:lstStyle/>
          <a:p>
            <a:pPr marL="660400" indent="-660400" eaLnBrk="1" fontAlgn="auto" hangingPunct="1">
              <a:spcAft>
                <a:spcPts val="0"/>
              </a:spcAft>
              <a:buFontTx/>
              <a:buAutoNum type="romanUcPeriod"/>
              <a:defRPr/>
            </a:pPr>
            <a:r>
              <a:rPr lang="en-US" dirty="0" smtClean="0"/>
              <a:t>Life Protection (patients, health personnel and visitors)</a:t>
            </a:r>
          </a:p>
          <a:p>
            <a:pPr marL="660400" indent="-660400" eaLnBrk="1" fontAlgn="auto" hangingPunct="1">
              <a:spcAft>
                <a:spcPts val="0"/>
              </a:spcAft>
              <a:buFontTx/>
              <a:buAutoNum type="romanUcPeriod"/>
              <a:defRPr/>
            </a:pPr>
            <a:endParaRPr lang="en-US" dirty="0" smtClean="0"/>
          </a:p>
          <a:p>
            <a:pPr marL="660400" indent="-660400" eaLnBrk="1" fontAlgn="auto" hangingPunct="1">
              <a:spcAft>
                <a:spcPts val="0"/>
              </a:spcAft>
              <a:buFontTx/>
              <a:buAutoNum type="romanUcPeriod"/>
              <a:defRPr/>
            </a:pPr>
            <a:r>
              <a:rPr lang="en-US" dirty="0" smtClean="0"/>
              <a:t>Investment Protection (equipment, supplies, furniture and utility services)</a:t>
            </a:r>
          </a:p>
          <a:p>
            <a:pPr marL="660400" indent="-660400" eaLnBrk="1" fontAlgn="auto" hangingPunct="1">
              <a:spcAft>
                <a:spcPts val="0"/>
              </a:spcAft>
              <a:buFontTx/>
              <a:buAutoNum type="romanUcPeriod"/>
              <a:defRPr/>
            </a:pPr>
            <a:endParaRPr lang="en-US" dirty="0" smtClean="0"/>
          </a:p>
          <a:p>
            <a:pPr marL="660400" indent="-660400" eaLnBrk="1" fontAlgn="auto" hangingPunct="1">
              <a:spcAft>
                <a:spcPts val="0"/>
              </a:spcAft>
              <a:buFontTx/>
              <a:buAutoNum type="romanUcPeriod"/>
              <a:defRPr/>
            </a:pPr>
            <a:r>
              <a:rPr lang="en-US" b="1" dirty="0" smtClean="0"/>
              <a:t>Operational Protection (facility’s capacity to provide health care).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51000"/>
            <a:ext cx="7772400" cy="914400"/>
          </a:xfrm>
        </p:spPr>
        <p:txBody>
          <a:bodyPr/>
          <a:lstStyle/>
          <a:p>
            <a:r>
              <a:rPr lang="en-US" sz="2600" b="1" dirty="0" smtClean="0"/>
              <a:t>Regional Meeting</a:t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700" b="1" dirty="0" smtClean="0"/>
              <a:t>Hospitals in Disasters: Handle with Care</a:t>
            </a: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400" dirty="0" smtClean="0"/>
              <a:t>El Salvador, 8-10 July </a:t>
            </a:r>
            <a:r>
              <a:rPr lang="en-US" sz="2400" dirty="0" smtClean="0">
                <a:solidFill>
                  <a:schemeClr val="bg1"/>
                </a:solidFill>
              </a:rPr>
              <a:t>2003</a:t>
            </a:r>
            <a:endParaRPr lang="en-US" sz="2600" dirty="0"/>
          </a:p>
        </p:txBody>
      </p:sp>
      <p:grpSp>
        <p:nvGrpSpPr>
          <p:cNvPr id="59" name="Group 58"/>
          <p:cNvGrpSpPr/>
          <p:nvPr/>
        </p:nvGrpSpPr>
        <p:grpSpPr>
          <a:xfrm>
            <a:off x="292100" y="3873500"/>
            <a:ext cx="8534400" cy="1143000"/>
            <a:chOff x="2032000" y="3340100"/>
            <a:chExt cx="6407150" cy="774700"/>
          </a:xfrm>
        </p:grpSpPr>
        <p:pic>
          <p:nvPicPr>
            <p:cNvPr id="241719" name="Picture 55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032000" y="3352800"/>
              <a:ext cx="571500" cy="762000"/>
            </a:xfrm>
            <a:prstGeom prst="rect">
              <a:avLst/>
            </a:prstGeom>
            <a:noFill/>
          </p:spPr>
        </p:pic>
        <p:pic>
          <p:nvPicPr>
            <p:cNvPr id="241718" name="Picture 54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781300" y="3352800"/>
              <a:ext cx="609600" cy="752475"/>
            </a:xfrm>
            <a:prstGeom prst="rect">
              <a:avLst/>
            </a:prstGeom>
            <a:noFill/>
          </p:spPr>
        </p:pic>
        <p:pic>
          <p:nvPicPr>
            <p:cNvPr id="241717" name="Picture 53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632200" y="3378200"/>
              <a:ext cx="600075" cy="685800"/>
            </a:xfrm>
            <a:prstGeom prst="rect">
              <a:avLst/>
            </a:prstGeom>
            <a:noFill/>
          </p:spPr>
        </p:pic>
        <p:pic>
          <p:nvPicPr>
            <p:cNvPr id="241716" name="Picture 52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4419600" y="3378200"/>
              <a:ext cx="1114425" cy="638175"/>
            </a:xfrm>
            <a:prstGeom prst="rect">
              <a:avLst/>
            </a:prstGeom>
            <a:noFill/>
          </p:spPr>
        </p:pic>
        <p:grpSp>
          <p:nvGrpSpPr>
            <p:cNvPr id="241712" name="Group 48"/>
            <p:cNvGrpSpPr>
              <a:grpSpLocks noChangeAspect="1"/>
            </p:cNvGrpSpPr>
            <p:nvPr/>
          </p:nvGrpSpPr>
          <p:grpSpPr bwMode="auto">
            <a:xfrm>
              <a:off x="5664200" y="3378200"/>
              <a:ext cx="960438" cy="612775"/>
              <a:chOff x="2520" y="1687"/>
              <a:chExt cx="2382" cy="1564"/>
            </a:xfrm>
          </p:grpSpPr>
          <p:sp>
            <p:nvSpPr>
              <p:cNvPr id="241715" name="AutoShape 51"/>
              <p:cNvSpPr>
                <a:spLocks noChangeAspect="1" noChangeArrowheads="1" noTextEdit="1"/>
              </p:cNvSpPr>
              <p:nvPr/>
            </p:nvSpPr>
            <p:spPr bwMode="auto">
              <a:xfrm>
                <a:off x="2520" y="1687"/>
                <a:ext cx="2382" cy="1564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41714" name="Picture 50" descr="GTZ_FS_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720" y="1687"/>
                <a:ext cx="1417" cy="1041"/>
              </a:xfrm>
              <a:prstGeom prst="rect">
                <a:avLst/>
              </a:prstGeom>
              <a:noFill/>
            </p:spPr>
          </p:pic>
          <p:sp>
            <p:nvSpPr>
              <p:cNvPr id="241713" name="Text Box 49"/>
              <p:cNvSpPr txBox="1">
                <a:spLocks noChangeArrowheads="1"/>
              </p:cNvSpPr>
              <p:nvPr/>
            </p:nvSpPr>
            <p:spPr bwMode="auto">
              <a:xfrm>
                <a:off x="2520" y="2715"/>
                <a:ext cx="2382" cy="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51028" tIns="25513" rIns="51028" bIns="255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241711" name="Picture 47" descr="Logo_EIRD_español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781800" y="3403600"/>
              <a:ext cx="866775" cy="561975"/>
            </a:xfrm>
            <a:prstGeom prst="rect">
              <a:avLst/>
            </a:prstGeom>
            <a:noFill/>
          </p:spPr>
        </p:pic>
        <p:pic>
          <p:nvPicPr>
            <p:cNvPr id="241710" name="Picture 46" descr="MSalud-ELSlog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772400" y="3340100"/>
              <a:ext cx="666750" cy="62865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4_BlueTEMspa">
  <a:themeElements>
    <a:clrScheme name="3_BlueTEMsp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BlueTEMspa">
      <a:majorFont>
        <a:latin typeface="Arial Black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Zapf Dingbats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Zapf Dingbats" charset="2"/>
          </a:defRPr>
        </a:defPPr>
      </a:lstStyle>
    </a:lnDef>
  </a:objectDefaults>
  <a:extraClrSchemeLst>
    <a:extraClrScheme>
      <a:clrScheme name="3_BlueTEMsp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ueTEMsp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ueTEMsp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ueTEMsp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ueTEMsp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ueTEMsp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ueTEMsp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Zapf Dingbats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Zapf Dingbats" charset="2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AHO-ECHA Template">
  <a:themeElements>
    <a:clrScheme name="PAHO-ECHA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HO-ECHA 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Zapf Dingbats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Zapf Dingbats" charset="2"/>
          </a:defRPr>
        </a:defPPr>
      </a:lstStyle>
    </a:lnDef>
  </a:objectDefaults>
  <a:extraClrSchemeLst>
    <a:extraClrScheme>
      <a:clrScheme name="PAHO-ECHA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HO-ECHA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HO-ECHA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HO-ECHA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HO-ECHA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HO-ECHA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HO-ECHA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hecklist Presentation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7610</TotalTime>
  <Words>1293</Words>
  <Application>Microsoft Office PowerPoint</Application>
  <PresentationFormat>On-screen Show (4:3)</PresentationFormat>
  <Paragraphs>285</Paragraphs>
  <Slides>43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4_BlueTEMspa</vt:lpstr>
      <vt:lpstr>1_Custom Design</vt:lpstr>
      <vt:lpstr>1_PAHO-ECHA Template</vt:lpstr>
      <vt:lpstr>Checklist Presentation</vt:lpstr>
      <vt:lpstr>CorelDRAW</vt:lpstr>
      <vt:lpstr>Chart</vt:lpstr>
      <vt:lpstr>.</vt:lpstr>
      <vt:lpstr>Slide 2</vt:lpstr>
      <vt:lpstr>The trigger</vt:lpstr>
      <vt:lpstr>Scientific Publications </vt:lpstr>
      <vt:lpstr>The problem</vt:lpstr>
      <vt:lpstr>Slide 6</vt:lpstr>
      <vt:lpstr>From Theory to Practice  in the Health Sector</vt:lpstr>
      <vt:lpstr>Levels of Protection</vt:lpstr>
      <vt:lpstr>Regional Meeting  Hospitals in Disasters: Handle with Care  El Salvador, 8-10 July 2003</vt:lpstr>
      <vt:lpstr>  </vt:lpstr>
      <vt:lpstr>Slide 11</vt:lpstr>
      <vt:lpstr>Hospital Safety Index</vt:lpstr>
      <vt:lpstr>Europe</vt:lpstr>
      <vt:lpstr>South East Asia</vt:lpstr>
      <vt:lpstr>East Mediterranean المستشفيات المأمونة من الكوارث الطبيعية</vt:lpstr>
      <vt:lpstr>Africa:  Uganda experience</vt:lpstr>
      <vt:lpstr>Western Pacific </vt:lpstr>
      <vt:lpstr>The Americas   Application of the Hospital Safety Index</vt:lpstr>
      <vt:lpstr>HSI results of the first 2945 hospitals assessed  Category A  51 % Category B  37 % Category C  12 %</vt:lpstr>
      <vt:lpstr>Smart Hospitals Initiative</vt:lpstr>
      <vt:lpstr>Slide 21</vt:lpstr>
      <vt:lpstr>Climate change impact on hospitals </vt:lpstr>
      <vt:lpstr>Aim of the Project</vt:lpstr>
      <vt:lpstr>Project Deliverables</vt:lpstr>
      <vt:lpstr>Demonstration Component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Outcomes</vt:lpstr>
      <vt:lpstr>The Testing Phase</vt:lpstr>
      <vt:lpstr>Smart Hospitals are green and safe</vt:lpstr>
      <vt:lpstr>A Model Policy for  SMART Health Facilities</vt:lpstr>
      <vt:lpstr>SMART Hospitals Toolkit</vt:lpstr>
      <vt:lpstr>Slide 42</vt:lpstr>
      <vt:lpstr>.</vt:lpstr>
    </vt:vector>
  </TitlesOfParts>
  <Company>Pan American Health Organization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 Hospitals</dc:title>
  <dc:subject>Hospital Safety Index</dc:subject>
  <dc:creator>Dr. Ciro Ugarte</dc:creator>
  <cp:lastModifiedBy>Dr. Ciro Ugarte</cp:lastModifiedBy>
  <cp:revision>666</cp:revision>
  <dcterms:created xsi:type="dcterms:W3CDTF">2011-02-15T19:54:51Z</dcterms:created>
  <dcterms:modified xsi:type="dcterms:W3CDTF">2014-12-06T17:59:28Z</dcterms:modified>
</cp:coreProperties>
</file>